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401" r:id="rId4"/>
    <p:sldId id="376" r:id="rId5"/>
    <p:sldId id="381" r:id="rId6"/>
    <p:sldId id="373" r:id="rId7"/>
    <p:sldId id="382" r:id="rId8"/>
    <p:sldId id="383" r:id="rId9"/>
    <p:sldId id="384" r:id="rId10"/>
    <p:sldId id="386" r:id="rId11"/>
    <p:sldId id="387" r:id="rId12"/>
    <p:sldId id="385" r:id="rId13"/>
    <p:sldId id="388" r:id="rId14"/>
    <p:sldId id="389" r:id="rId15"/>
    <p:sldId id="390" r:id="rId16"/>
    <p:sldId id="391" r:id="rId17"/>
    <p:sldId id="393" r:id="rId18"/>
    <p:sldId id="394" r:id="rId19"/>
    <p:sldId id="395" r:id="rId20"/>
    <p:sldId id="396" r:id="rId21"/>
    <p:sldId id="397" r:id="rId22"/>
    <p:sldId id="398" r:id="rId23"/>
    <p:sldId id="400" r:id="rId24"/>
    <p:sldId id="329" r:id="rId25"/>
    <p:sldId id="392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A108-37C2-4D73-BA09-3D667EEB74F9}" type="datetimeFigureOut">
              <a:rPr lang="en-US" smtClean="0"/>
              <a:t>21-Apr-16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66531-FA13-4455-9042-66EEAFB0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66531-FA13-4455-9042-66EEAFB003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9A327-3CC9-4098-89F1-EE62FACC1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85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7521-46E4-4BFF-9BDE-89E5D77922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2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7390-4EC9-4E9D-B43C-312C951D65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98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085A-B63F-4A2C-9081-3ADAE2702E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7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7B5C-A9F7-4B26-B1BE-E79CAB4A52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6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5646-EB40-45D1-971E-CFCA400CB0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68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7305-CFBC-4C65-9D6B-552E1CD46B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62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5761F-CC79-433F-B49F-146AF1B88B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72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3075-9111-4F0D-B5BA-2C831A96A5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85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CFF4-786A-4395-9FF7-E7A4BC2D7C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16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7C7D-DED1-4AEA-AFFA-3830B96780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72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C0D1521-2620-4C4A-911B-1B7CB5BFEC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"/><Relationship Id="rId5" Type="http://schemas.openxmlformats.org/officeDocument/2006/relationships/image" Target="../media/image36.tif"/><Relationship Id="rId4" Type="http://schemas.openxmlformats.org/officeDocument/2006/relationships/image" Target="../media/image35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6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80"/>
            <a:ext cx="9144000" cy="316835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Angle-Domain </a:t>
            </a:r>
            <a:r>
              <a:rPr lang="en-US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RTM:</a:t>
            </a:r>
            <a:br>
              <a:rPr lang="en-US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Dip-Angle Construction</a:t>
            </a:r>
            <a:endParaRPr lang="es-ES" altLang="en-US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5327551"/>
            <a:ext cx="6400800" cy="549721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Raanan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Dafni</a:t>
            </a:r>
          </a:p>
          <a:p>
            <a:pPr eaLnBrk="1" hangingPunct="1"/>
            <a:endPara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Report Meeting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 2016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2" y="4065978"/>
            <a:ext cx="2771800" cy="1091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Dip-Domain Specularity Filter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800027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(Offshore east Mediterranean Sea):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10</a:t>
            </a:fld>
            <a:endParaRPr lang="es-ES" sz="12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06" y="1332964"/>
            <a:ext cx="4572000" cy="274701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5" y="3886200"/>
            <a:ext cx="4687225" cy="2743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1708" y="1230868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: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61655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Filtered ADCIG</a:t>
            </a:r>
            <a:r>
              <a:rPr lang="el-GR" b="1" dirty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: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1629" y="3793625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: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1121" y="517931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Specularity Filter: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133600"/>
            <a:ext cx="9144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42640"/>
            <a:ext cx="86868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6" y="4342526"/>
            <a:ext cx="340196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Dip-domain construction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11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0032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(example#1)</a:t>
            </a:r>
            <a:endParaRPr lang="es-UY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0002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Specularity Filter for Diffraction Imaging: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reflections from diffractions.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2201"/>
            <a:ext cx="2971800" cy="2040199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4038600" y="1865119"/>
            <a:ext cx="2743200" cy="2097281"/>
            <a:chOff x="3962400" y="1689279"/>
            <a:chExt cx="2743200" cy="20972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7" t="14500" r="33236" b="11807"/>
            <a:stretch/>
          </p:blipFill>
          <p:spPr bwMode="auto">
            <a:xfrm>
              <a:off x="4191000" y="1905000"/>
              <a:ext cx="2514600" cy="188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מחבר חץ ישר 10"/>
            <p:cNvCxnSpPr/>
            <p:nvPr/>
          </p:nvCxnSpPr>
          <p:spPr>
            <a:xfrm>
              <a:off x="4127679" y="19050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חץ ישר 11"/>
            <p:cNvCxnSpPr/>
            <p:nvPr/>
          </p:nvCxnSpPr>
          <p:spPr>
            <a:xfrm>
              <a:off x="4228563" y="1867437"/>
              <a:ext cx="384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0" y="168927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2224722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t="14323" r="33236" b="12239"/>
          <a:stretch/>
        </p:blipFill>
        <p:spPr bwMode="auto">
          <a:xfrm>
            <a:off x="1793001" y="4821936"/>
            <a:ext cx="2510025" cy="18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t="14698" r="33236" b="11866"/>
          <a:stretch/>
        </p:blipFill>
        <p:spPr bwMode="auto">
          <a:xfrm>
            <a:off x="5997417" y="4800600"/>
            <a:ext cx="2514063" cy="18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8943" y="4267200"/>
            <a:ext cx="3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Specular (Reflections)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9680" y="426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Non-Specular (Diffractions)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33559" y="4774842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6034443" y="4737279"/>
            <a:ext cx="384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7880" y="455912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8280" y="509456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מחבר חץ ישר 23"/>
          <p:cNvCxnSpPr/>
          <p:nvPr/>
        </p:nvCxnSpPr>
        <p:spPr>
          <a:xfrm>
            <a:off x="1742559" y="4775916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843443" y="4738353"/>
            <a:ext cx="384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86880" y="456019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7280" y="509563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559" y="422963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baseline="-25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480" y="4229637"/>
            <a:ext cx="7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baseline="-25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12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5061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(example#1)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0861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Specularity Filter for Diffraction Imaging: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reflections from diffractions.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13</a:t>
            </a:fld>
            <a:endParaRPr lang="es-ES" sz="1200" dirty="0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47890"/>
            <a:ext cx="6934200" cy="172705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4" y="3474941"/>
            <a:ext cx="6946006" cy="172705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8" y="5151341"/>
            <a:ext cx="6946006" cy="171953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50" y="905470"/>
            <a:ext cx="1806050" cy="10495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609600" y="3505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Specular</a:t>
            </a:r>
          </a:p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(Reflections)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609600" y="515134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Non-Specular</a:t>
            </a:r>
          </a:p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(Diffractions)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609600" y="190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321363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baseline="-25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859868"/>
            <a:ext cx="7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baseline="-25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(example#1)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0002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Specularity Filter for Diffraction Imaging: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reflections from diffractions.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0" y="2052650"/>
            <a:ext cx="6956950" cy="193288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22" y="4041915"/>
            <a:ext cx="6956950" cy="190168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-609600" y="2373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519447" y="4278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Specularity Filter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14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277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example#2)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00027"/>
            <a:ext cx="8610600" cy="111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Specularity Filter for Diffraction Imaging: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faults and small-scale discontinuities.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15</a:t>
            </a:fld>
            <a:endParaRPr lang="es-ES" sz="1200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" y="2438400"/>
            <a:ext cx="4603758" cy="308611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42982"/>
            <a:ext cx="4126106" cy="30861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210663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09603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קבוצה 14"/>
          <p:cNvGrpSpPr/>
          <p:nvPr/>
        </p:nvGrpSpPr>
        <p:grpSpPr>
          <a:xfrm>
            <a:off x="941568" y="3657600"/>
            <a:ext cx="2971800" cy="1600200"/>
            <a:chOff x="2133600" y="3505200"/>
            <a:chExt cx="5350003" cy="2768102"/>
          </a:xfrm>
        </p:grpSpPr>
        <p:cxnSp>
          <p:nvCxnSpPr>
            <p:cNvPr id="16" name="מחבר ישר 15"/>
            <p:cNvCxnSpPr/>
            <p:nvPr/>
          </p:nvCxnSpPr>
          <p:spPr>
            <a:xfrm>
              <a:off x="4876800" y="3505200"/>
              <a:ext cx="947904" cy="5846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/>
            <p:cNvCxnSpPr/>
            <p:nvPr/>
          </p:nvCxnSpPr>
          <p:spPr>
            <a:xfrm flipV="1">
              <a:off x="5824704" y="3657600"/>
              <a:ext cx="1033296" cy="43229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V="1">
              <a:off x="4114800" y="4089894"/>
              <a:ext cx="1066800" cy="62205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/>
            <p:nvPr/>
          </p:nvCxnSpPr>
          <p:spPr>
            <a:xfrm flipV="1">
              <a:off x="2590800" y="5105400"/>
              <a:ext cx="685800" cy="20823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/>
            <p:cNvCxnSpPr/>
            <p:nvPr/>
          </p:nvCxnSpPr>
          <p:spPr>
            <a:xfrm flipV="1">
              <a:off x="3276600" y="4800600"/>
              <a:ext cx="685800" cy="30480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 flipV="1">
              <a:off x="3962025" y="4711947"/>
              <a:ext cx="152775" cy="8865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 flipV="1">
              <a:off x="2992973" y="3771043"/>
              <a:ext cx="343275" cy="2161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>
              <a:off x="2362200" y="4953000"/>
              <a:ext cx="228600" cy="36063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/>
            <p:nvPr/>
          </p:nvCxnSpPr>
          <p:spPr>
            <a:xfrm>
              <a:off x="2133600" y="4495800"/>
              <a:ext cx="228600" cy="4572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/>
            <p:cNvCxnSpPr/>
            <p:nvPr/>
          </p:nvCxnSpPr>
          <p:spPr>
            <a:xfrm>
              <a:off x="7483603" y="5842498"/>
              <a:ext cx="0" cy="405902"/>
            </a:xfrm>
            <a:prstGeom prst="line">
              <a:avLst/>
            </a:prstGeom>
            <a:ln w="25400"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5969000" y="5854700"/>
              <a:ext cx="0" cy="405902"/>
            </a:xfrm>
            <a:prstGeom prst="line">
              <a:avLst/>
            </a:prstGeom>
            <a:ln w="25400"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7"/>
            <p:cNvCxnSpPr/>
            <p:nvPr/>
          </p:nvCxnSpPr>
          <p:spPr>
            <a:xfrm>
              <a:off x="4457700" y="5867400"/>
              <a:ext cx="0" cy="405902"/>
            </a:xfrm>
            <a:prstGeom prst="line">
              <a:avLst/>
            </a:prstGeom>
            <a:ln w="25400"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/>
            <p:nvPr/>
          </p:nvCxnSpPr>
          <p:spPr>
            <a:xfrm>
              <a:off x="2921000" y="5867400"/>
              <a:ext cx="0" cy="405902"/>
            </a:xfrm>
            <a:prstGeom prst="line">
              <a:avLst/>
            </a:prstGeom>
            <a:ln w="25400"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קבוצה 33"/>
          <p:cNvGrpSpPr/>
          <p:nvPr/>
        </p:nvGrpSpPr>
        <p:grpSpPr>
          <a:xfrm>
            <a:off x="5762445" y="3669102"/>
            <a:ext cx="2971800" cy="1600200"/>
            <a:chOff x="2133600" y="3505200"/>
            <a:chExt cx="5350003" cy="2768102"/>
          </a:xfrm>
        </p:grpSpPr>
        <p:cxnSp>
          <p:nvCxnSpPr>
            <p:cNvPr id="36" name="מחבר ישר 35"/>
            <p:cNvCxnSpPr/>
            <p:nvPr/>
          </p:nvCxnSpPr>
          <p:spPr>
            <a:xfrm>
              <a:off x="4876800" y="3505200"/>
              <a:ext cx="947904" cy="58469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V="1">
              <a:off x="5824704" y="3657600"/>
              <a:ext cx="1033296" cy="4322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ישר 37"/>
            <p:cNvCxnSpPr/>
            <p:nvPr/>
          </p:nvCxnSpPr>
          <p:spPr>
            <a:xfrm flipV="1">
              <a:off x="4114800" y="4089894"/>
              <a:ext cx="1066800" cy="62205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 flipV="1">
              <a:off x="2590800" y="5105400"/>
              <a:ext cx="685800" cy="20823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/>
          </p:nvCxnSpPr>
          <p:spPr>
            <a:xfrm flipV="1">
              <a:off x="3276600" y="4800600"/>
              <a:ext cx="685800" cy="30480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V="1">
              <a:off x="3962025" y="4711947"/>
              <a:ext cx="152775" cy="8865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ישר 41"/>
            <p:cNvCxnSpPr/>
            <p:nvPr/>
          </p:nvCxnSpPr>
          <p:spPr>
            <a:xfrm flipV="1">
              <a:off x="2992973" y="3771043"/>
              <a:ext cx="343275" cy="21614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ישר 42"/>
            <p:cNvCxnSpPr/>
            <p:nvPr/>
          </p:nvCxnSpPr>
          <p:spPr>
            <a:xfrm>
              <a:off x="2362200" y="4953000"/>
              <a:ext cx="228600" cy="36063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2133600" y="4495800"/>
              <a:ext cx="228600" cy="4572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>
              <a:off x="7483603" y="5842498"/>
              <a:ext cx="0" cy="405902"/>
            </a:xfrm>
            <a:prstGeom prst="line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/>
            <p:cNvCxnSpPr/>
            <p:nvPr/>
          </p:nvCxnSpPr>
          <p:spPr>
            <a:xfrm>
              <a:off x="5969000" y="5854700"/>
              <a:ext cx="0" cy="405902"/>
            </a:xfrm>
            <a:prstGeom prst="line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4457700" y="5867400"/>
              <a:ext cx="0" cy="405902"/>
            </a:xfrm>
            <a:prstGeom prst="line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>
              <a:off x="2921000" y="5867400"/>
              <a:ext cx="0" cy="405902"/>
            </a:xfrm>
            <a:prstGeom prst="line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86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example#2)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00027"/>
            <a:ext cx="8610600" cy="111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Specularity Filter for Diffraction Imaging: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faults and small-scale discontinuities.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16</a:t>
            </a:fld>
            <a:endParaRPr lang="es-E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0863" y="1981200"/>
            <a:ext cx="3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Specular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46879" y="198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Non-Specular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תמונה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7" y="2362200"/>
            <a:ext cx="8839200" cy="33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example#3)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17</a:t>
            </a:fld>
            <a:endParaRPr lang="es-ES" sz="12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4270" r="33156" b="11707"/>
          <a:stretch/>
        </p:blipFill>
        <p:spPr bwMode="auto">
          <a:xfrm>
            <a:off x="780728" y="2224228"/>
            <a:ext cx="7628710" cy="43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מחבר חץ ישר 25"/>
          <p:cNvCxnSpPr/>
          <p:nvPr/>
        </p:nvCxnSpPr>
        <p:spPr>
          <a:xfrm flipH="1">
            <a:off x="3536285" y="3277984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H="1">
            <a:off x="3752528" y="3088513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H="1">
            <a:off x="5986293" y="4865827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H="1">
            <a:off x="6723579" y="4890541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H="1">
            <a:off x="2990528" y="4878184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/>
          <p:nvPr/>
        </p:nvCxnSpPr>
        <p:spPr>
          <a:xfrm flipH="1">
            <a:off x="4603085" y="531067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>
            <a:off x="5276528" y="3727851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5492022" y="4865827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7257728" y="3570427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H="1">
            <a:off x="7333928" y="4713427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H="1">
            <a:off x="2304728" y="4408627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 flipH="1">
            <a:off x="1669665" y="416767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528" y="2350353"/>
            <a:ext cx="85344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Un-collapsed hyperbolic curves as indication of diffractions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9512" y="90879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– Viking Graben (Mobil Corporation, 1994):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Stack section.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334560" y="1798216"/>
            <a:ext cx="8261380" cy="4808643"/>
            <a:chOff x="334560" y="1798216"/>
            <a:chExt cx="8261380" cy="4808643"/>
          </a:xfrm>
        </p:grpSpPr>
        <p:cxnSp>
          <p:nvCxnSpPr>
            <p:cNvPr id="84" name="Straight Arrow Connector 124"/>
            <p:cNvCxnSpPr/>
            <p:nvPr/>
          </p:nvCxnSpPr>
          <p:spPr>
            <a:xfrm flipH="1">
              <a:off x="737439" y="2217739"/>
              <a:ext cx="0" cy="43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16200000">
              <a:off x="153140" y="4194716"/>
              <a:ext cx="639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(s)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Straight Arrow Connector 124"/>
            <p:cNvCxnSpPr/>
            <p:nvPr/>
          </p:nvCxnSpPr>
          <p:spPr>
            <a:xfrm>
              <a:off x="785182" y="2182014"/>
              <a:ext cx="76809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726404" y="193848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5457" y="213767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83968" y="1798216"/>
              <a:ext cx="906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mp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(#)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23144" y="1943578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0776" y="4990301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10776" y="3560316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911376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991100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5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example#3)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18</a:t>
            </a:fld>
            <a:endParaRPr lang="es-ES" sz="1200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14426" r="33178" b="11665"/>
          <a:stretch/>
        </p:blipFill>
        <p:spPr bwMode="auto">
          <a:xfrm>
            <a:off x="768276" y="2221620"/>
            <a:ext cx="7648074" cy="43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צורה חופשית 58"/>
          <p:cNvSpPr/>
          <p:nvPr/>
        </p:nvSpPr>
        <p:spPr>
          <a:xfrm>
            <a:off x="807194" y="3327888"/>
            <a:ext cx="7573061" cy="854603"/>
          </a:xfrm>
          <a:custGeom>
            <a:avLst/>
            <a:gdLst>
              <a:gd name="connsiteX0" fmla="*/ 0 w 7676498"/>
              <a:gd name="connsiteY0" fmla="*/ 10345 h 854603"/>
              <a:gd name="connsiteX1" fmla="*/ 153619 w 7676498"/>
              <a:gd name="connsiteY1" fmla="*/ 3029 h 854603"/>
              <a:gd name="connsiteX2" fmla="*/ 570586 w 7676498"/>
              <a:gd name="connsiteY2" fmla="*/ 54236 h 854603"/>
              <a:gd name="connsiteX3" fmla="*/ 980237 w 7676498"/>
              <a:gd name="connsiteY3" fmla="*/ 90812 h 854603"/>
              <a:gd name="connsiteX4" fmla="*/ 1192378 w 7676498"/>
              <a:gd name="connsiteY4" fmla="*/ 127388 h 854603"/>
              <a:gd name="connsiteX5" fmla="*/ 1484986 w 7676498"/>
              <a:gd name="connsiteY5" fmla="*/ 156649 h 854603"/>
              <a:gd name="connsiteX6" fmla="*/ 1711757 w 7676498"/>
              <a:gd name="connsiteY6" fmla="*/ 193225 h 854603"/>
              <a:gd name="connsiteX7" fmla="*/ 1989735 w 7676498"/>
              <a:gd name="connsiteY7" fmla="*/ 229801 h 854603"/>
              <a:gd name="connsiteX8" fmla="*/ 2253082 w 7676498"/>
              <a:gd name="connsiteY8" fmla="*/ 288322 h 854603"/>
              <a:gd name="connsiteX9" fmla="*/ 2399386 w 7676498"/>
              <a:gd name="connsiteY9" fmla="*/ 281007 h 854603"/>
              <a:gd name="connsiteX10" fmla="*/ 2655418 w 7676498"/>
              <a:gd name="connsiteY10" fmla="*/ 317583 h 854603"/>
              <a:gd name="connsiteX11" fmla="*/ 2889504 w 7676498"/>
              <a:gd name="connsiteY11" fmla="*/ 346844 h 854603"/>
              <a:gd name="connsiteX12" fmla="*/ 3152851 w 7676498"/>
              <a:gd name="connsiteY12" fmla="*/ 390735 h 854603"/>
              <a:gd name="connsiteX13" fmla="*/ 3379623 w 7676498"/>
              <a:gd name="connsiteY13" fmla="*/ 412681 h 854603"/>
              <a:gd name="connsiteX14" fmla="*/ 3708807 w 7676498"/>
              <a:gd name="connsiteY14" fmla="*/ 478517 h 854603"/>
              <a:gd name="connsiteX15" fmla="*/ 3833165 w 7676498"/>
              <a:gd name="connsiteY15" fmla="*/ 507778 h 854603"/>
              <a:gd name="connsiteX16" fmla="*/ 3935578 w 7676498"/>
              <a:gd name="connsiteY16" fmla="*/ 485833 h 854603"/>
              <a:gd name="connsiteX17" fmla="*/ 4096512 w 7676498"/>
              <a:gd name="connsiteY17" fmla="*/ 558985 h 854603"/>
              <a:gd name="connsiteX18" fmla="*/ 4286707 w 7676498"/>
              <a:gd name="connsiteY18" fmla="*/ 544354 h 854603"/>
              <a:gd name="connsiteX19" fmla="*/ 4476903 w 7676498"/>
              <a:gd name="connsiteY19" fmla="*/ 573615 h 854603"/>
              <a:gd name="connsiteX20" fmla="*/ 4842663 w 7676498"/>
              <a:gd name="connsiteY20" fmla="*/ 632137 h 854603"/>
              <a:gd name="connsiteX21" fmla="*/ 5084064 w 7676498"/>
              <a:gd name="connsiteY21" fmla="*/ 683343 h 854603"/>
              <a:gd name="connsiteX22" fmla="*/ 5391303 w 7676498"/>
              <a:gd name="connsiteY22" fmla="*/ 705289 h 854603"/>
              <a:gd name="connsiteX23" fmla="*/ 5881421 w 7676498"/>
              <a:gd name="connsiteY23" fmla="*/ 719919 h 854603"/>
              <a:gd name="connsiteX24" fmla="*/ 6298387 w 7676498"/>
              <a:gd name="connsiteY24" fmla="*/ 785756 h 854603"/>
              <a:gd name="connsiteX25" fmla="*/ 7585863 w 7676498"/>
              <a:gd name="connsiteY25" fmla="*/ 851593 h 854603"/>
              <a:gd name="connsiteX26" fmla="*/ 7571232 w 7676498"/>
              <a:gd name="connsiteY26" fmla="*/ 844277 h 85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676498" h="854603">
                <a:moveTo>
                  <a:pt x="0" y="10345"/>
                </a:moveTo>
                <a:cubicBezTo>
                  <a:pt x="29260" y="3029"/>
                  <a:pt x="58521" y="-4286"/>
                  <a:pt x="153619" y="3029"/>
                </a:cubicBezTo>
                <a:cubicBezTo>
                  <a:pt x="248717" y="10344"/>
                  <a:pt x="432816" y="39606"/>
                  <a:pt x="570586" y="54236"/>
                </a:cubicBezTo>
                <a:cubicBezTo>
                  <a:pt x="708356" y="68866"/>
                  <a:pt x="876605" y="78620"/>
                  <a:pt x="980237" y="90812"/>
                </a:cubicBezTo>
                <a:cubicBezTo>
                  <a:pt x="1083869" y="103004"/>
                  <a:pt x="1108253" y="116415"/>
                  <a:pt x="1192378" y="127388"/>
                </a:cubicBezTo>
                <a:cubicBezTo>
                  <a:pt x="1276503" y="138361"/>
                  <a:pt x="1398423" y="145676"/>
                  <a:pt x="1484986" y="156649"/>
                </a:cubicBezTo>
                <a:cubicBezTo>
                  <a:pt x="1571549" y="167622"/>
                  <a:pt x="1627632" y="181033"/>
                  <a:pt x="1711757" y="193225"/>
                </a:cubicBezTo>
                <a:cubicBezTo>
                  <a:pt x="1795882" y="205417"/>
                  <a:pt x="1899514" y="213952"/>
                  <a:pt x="1989735" y="229801"/>
                </a:cubicBezTo>
                <a:cubicBezTo>
                  <a:pt x="2079956" y="245650"/>
                  <a:pt x="2184807" y="279788"/>
                  <a:pt x="2253082" y="288322"/>
                </a:cubicBezTo>
                <a:cubicBezTo>
                  <a:pt x="2321357" y="296856"/>
                  <a:pt x="2332330" y="276130"/>
                  <a:pt x="2399386" y="281007"/>
                </a:cubicBezTo>
                <a:cubicBezTo>
                  <a:pt x="2466442" y="285884"/>
                  <a:pt x="2655418" y="317583"/>
                  <a:pt x="2655418" y="317583"/>
                </a:cubicBezTo>
                <a:cubicBezTo>
                  <a:pt x="2737104" y="328556"/>
                  <a:pt x="2806599" y="334652"/>
                  <a:pt x="2889504" y="346844"/>
                </a:cubicBezTo>
                <a:cubicBezTo>
                  <a:pt x="2972409" y="359036"/>
                  <a:pt x="3071164" y="379762"/>
                  <a:pt x="3152851" y="390735"/>
                </a:cubicBezTo>
                <a:cubicBezTo>
                  <a:pt x="3234538" y="401708"/>
                  <a:pt x="3286964" y="398051"/>
                  <a:pt x="3379623" y="412681"/>
                </a:cubicBezTo>
                <a:cubicBezTo>
                  <a:pt x="3472282" y="427311"/>
                  <a:pt x="3633217" y="462668"/>
                  <a:pt x="3708807" y="478517"/>
                </a:cubicBezTo>
                <a:cubicBezTo>
                  <a:pt x="3784397" y="494367"/>
                  <a:pt x="3795370" y="506559"/>
                  <a:pt x="3833165" y="507778"/>
                </a:cubicBezTo>
                <a:cubicBezTo>
                  <a:pt x="3870960" y="508997"/>
                  <a:pt x="3891687" y="477299"/>
                  <a:pt x="3935578" y="485833"/>
                </a:cubicBezTo>
                <a:cubicBezTo>
                  <a:pt x="3979469" y="494368"/>
                  <a:pt x="4037991" y="549232"/>
                  <a:pt x="4096512" y="558985"/>
                </a:cubicBezTo>
                <a:cubicBezTo>
                  <a:pt x="4155034" y="568739"/>
                  <a:pt x="4223309" y="541916"/>
                  <a:pt x="4286707" y="544354"/>
                </a:cubicBezTo>
                <a:cubicBezTo>
                  <a:pt x="4350105" y="546792"/>
                  <a:pt x="4476903" y="573615"/>
                  <a:pt x="4476903" y="573615"/>
                </a:cubicBezTo>
                <a:lnTo>
                  <a:pt x="4842663" y="632137"/>
                </a:lnTo>
                <a:cubicBezTo>
                  <a:pt x="4943856" y="650425"/>
                  <a:pt x="4992624" y="671151"/>
                  <a:pt x="5084064" y="683343"/>
                </a:cubicBezTo>
                <a:cubicBezTo>
                  <a:pt x="5175504" y="695535"/>
                  <a:pt x="5258410" y="699193"/>
                  <a:pt x="5391303" y="705289"/>
                </a:cubicBezTo>
                <a:cubicBezTo>
                  <a:pt x="5524196" y="711385"/>
                  <a:pt x="5730240" y="706508"/>
                  <a:pt x="5881421" y="719919"/>
                </a:cubicBezTo>
                <a:cubicBezTo>
                  <a:pt x="6032602" y="733330"/>
                  <a:pt x="6014313" y="763810"/>
                  <a:pt x="6298387" y="785756"/>
                </a:cubicBezTo>
                <a:cubicBezTo>
                  <a:pt x="6582461" y="807702"/>
                  <a:pt x="7373722" y="841840"/>
                  <a:pt x="7585863" y="851593"/>
                </a:cubicBezTo>
                <a:cubicBezTo>
                  <a:pt x="7798004" y="861346"/>
                  <a:pt x="7571232" y="844277"/>
                  <a:pt x="7571232" y="844277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צורה חופשית 59"/>
          <p:cNvSpPr/>
          <p:nvPr/>
        </p:nvSpPr>
        <p:spPr>
          <a:xfrm>
            <a:off x="807194" y="4128274"/>
            <a:ext cx="7568529" cy="943975"/>
          </a:xfrm>
          <a:custGeom>
            <a:avLst/>
            <a:gdLst>
              <a:gd name="connsiteX0" fmla="*/ 0 w 7568529"/>
              <a:gd name="connsiteY0" fmla="*/ 29261 h 943975"/>
              <a:gd name="connsiteX1" fmla="*/ 182880 w 7568529"/>
              <a:gd name="connsiteY1" fmla="*/ 36576 h 943975"/>
              <a:gd name="connsiteX2" fmla="*/ 387706 w 7568529"/>
              <a:gd name="connsiteY2" fmla="*/ 7315 h 943975"/>
              <a:gd name="connsiteX3" fmla="*/ 607162 w 7568529"/>
              <a:gd name="connsiteY3" fmla="*/ 51207 h 943975"/>
              <a:gd name="connsiteX4" fmla="*/ 716890 w 7568529"/>
              <a:gd name="connsiteY4" fmla="*/ 51207 h 943975"/>
              <a:gd name="connsiteX5" fmla="*/ 921715 w 7568529"/>
              <a:gd name="connsiteY5" fmla="*/ 0 h 943975"/>
              <a:gd name="connsiteX6" fmla="*/ 1170432 w 7568529"/>
              <a:gd name="connsiteY6" fmla="*/ 51207 h 943975"/>
              <a:gd name="connsiteX7" fmla="*/ 1411834 w 7568529"/>
              <a:gd name="connsiteY7" fmla="*/ 73152 h 943975"/>
              <a:gd name="connsiteX8" fmla="*/ 1623975 w 7568529"/>
              <a:gd name="connsiteY8" fmla="*/ 58522 h 943975"/>
              <a:gd name="connsiteX9" fmla="*/ 1858061 w 7568529"/>
              <a:gd name="connsiteY9" fmla="*/ 29261 h 943975"/>
              <a:gd name="connsiteX10" fmla="*/ 2026311 w 7568529"/>
              <a:gd name="connsiteY10" fmla="*/ 95098 h 943975"/>
              <a:gd name="connsiteX11" fmla="*/ 2282343 w 7568529"/>
              <a:gd name="connsiteY11" fmla="*/ 160935 h 943975"/>
              <a:gd name="connsiteX12" fmla="*/ 2516429 w 7568529"/>
              <a:gd name="connsiteY12" fmla="*/ 212141 h 943975"/>
              <a:gd name="connsiteX13" fmla="*/ 2743200 w 7568529"/>
              <a:gd name="connsiteY13" fmla="*/ 270663 h 943975"/>
              <a:gd name="connsiteX14" fmla="*/ 2991917 w 7568529"/>
              <a:gd name="connsiteY14" fmla="*/ 292608 h 943975"/>
              <a:gd name="connsiteX15" fmla="*/ 3182112 w 7568529"/>
              <a:gd name="connsiteY15" fmla="*/ 314554 h 943975"/>
              <a:gd name="connsiteX16" fmla="*/ 3394253 w 7568529"/>
              <a:gd name="connsiteY16" fmla="*/ 358445 h 943975"/>
              <a:gd name="connsiteX17" fmla="*/ 3584448 w 7568529"/>
              <a:gd name="connsiteY17" fmla="*/ 351130 h 943975"/>
              <a:gd name="connsiteX18" fmla="*/ 3760013 w 7568529"/>
              <a:gd name="connsiteY18" fmla="*/ 402336 h 943975"/>
              <a:gd name="connsiteX19" fmla="*/ 4037991 w 7568529"/>
              <a:gd name="connsiteY19" fmla="*/ 453543 h 943975"/>
              <a:gd name="connsiteX20" fmla="*/ 4264762 w 7568529"/>
              <a:gd name="connsiteY20" fmla="*/ 555955 h 943975"/>
              <a:gd name="connsiteX21" fmla="*/ 4367175 w 7568529"/>
              <a:gd name="connsiteY21" fmla="*/ 592531 h 943975"/>
              <a:gd name="connsiteX22" fmla="*/ 4513479 w 7568529"/>
              <a:gd name="connsiteY22" fmla="*/ 548640 h 943975"/>
              <a:gd name="connsiteX23" fmla="*/ 4879239 w 7568529"/>
              <a:gd name="connsiteY23" fmla="*/ 614477 h 943975"/>
              <a:gd name="connsiteX24" fmla="*/ 5135271 w 7568529"/>
              <a:gd name="connsiteY24" fmla="*/ 643738 h 943975"/>
              <a:gd name="connsiteX25" fmla="*/ 5501031 w 7568529"/>
              <a:gd name="connsiteY25" fmla="*/ 658368 h 943975"/>
              <a:gd name="connsiteX26" fmla="*/ 5610759 w 7568529"/>
              <a:gd name="connsiteY26" fmla="*/ 658368 h 943975"/>
              <a:gd name="connsiteX27" fmla="*/ 5815584 w 7568529"/>
              <a:gd name="connsiteY27" fmla="*/ 716890 h 943975"/>
              <a:gd name="connsiteX28" fmla="*/ 6122823 w 7568529"/>
              <a:gd name="connsiteY28" fmla="*/ 760781 h 943975"/>
              <a:gd name="connsiteX29" fmla="*/ 6342279 w 7568529"/>
              <a:gd name="connsiteY29" fmla="*/ 826618 h 943975"/>
              <a:gd name="connsiteX30" fmla="*/ 6634887 w 7568529"/>
              <a:gd name="connsiteY30" fmla="*/ 804672 h 943975"/>
              <a:gd name="connsiteX31" fmla="*/ 6978701 w 7568529"/>
              <a:gd name="connsiteY31" fmla="*/ 877824 h 943975"/>
              <a:gd name="connsiteX32" fmla="*/ 7263994 w 7568529"/>
              <a:gd name="connsiteY32" fmla="*/ 892455 h 943975"/>
              <a:gd name="connsiteX33" fmla="*/ 7527341 w 7568529"/>
              <a:gd name="connsiteY33" fmla="*/ 936346 h 943975"/>
              <a:gd name="connsiteX34" fmla="*/ 7563917 w 7568529"/>
              <a:gd name="connsiteY34" fmla="*/ 943661 h 94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568529" h="943975">
                <a:moveTo>
                  <a:pt x="0" y="29261"/>
                </a:moveTo>
                <a:cubicBezTo>
                  <a:pt x="59131" y="34747"/>
                  <a:pt x="118262" y="40234"/>
                  <a:pt x="182880" y="36576"/>
                </a:cubicBezTo>
                <a:cubicBezTo>
                  <a:pt x="247498" y="32918"/>
                  <a:pt x="316992" y="4876"/>
                  <a:pt x="387706" y="7315"/>
                </a:cubicBezTo>
                <a:cubicBezTo>
                  <a:pt x="458420" y="9753"/>
                  <a:pt x="552298" y="43892"/>
                  <a:pt x="607162" y="51207"/>
                </a:cubicBezTo>
                <a:cubicBezTo>
                  <a:pt x="662026" y="58522"/>
                  <a:pt x="664465" y="59741"/>
                  <a:pt x="716890" y="51207"/>
                </a:cubicBezTo>
                <a:cubicBezTo>
                  <a:pt x="769315" y="42673"/>
                  <a:pt x="846125" y="0"/>
                  <a:pt x="921715" y="0"/>
                </a:cubicBezTo>
                <a:cubicBezTo>
                  <a:pt x="997305" y="0"/>
                  <a:pt x="1088746" y="39015"/>
                  <a:pt x="1170432" y="51207"/>
                </a:cubicBezTo>
                <a:cubicBezTo>
                  <a:pt x="1252118" y="63399"/>
                  <a:pt x="1336244" y="71933"/>
                  <a:pt x="1411834" y="73152"/>
                </a:cubicBezTo>
                <a:cubicBezTo>
                  <a:pt x="1487424" y="74371"/>
                  <a:pt x="1549604" y="65837"/>
                  <a:pt x="1623975" y="58522"/>
                </a:cubicBezTo>
                <a:cubicBezTo>
                  <a:pt x="1698346" y="51207"/>
                  <a:pt x="1791005" y="23165"/>
                  <a:pt x="1858061" y="29261"/>
                </a:cubicBezTo>
                <a:cubicBezTo>
                  <a:pt x="1925117" y="35357"/>
                  <a:pt x="1955597" y="73152"/>
                  <a:pt x="2026311" y="95098"/>
                </a:cubicBezTo>
                <a:cubicBezTo>
                  <a:pt x="2097025" y="117044"/>
                  <a:pt x="2200657" y="141428"/>
                  <a:pt x="2282343" y="160935"/>
                </a:cubicBezTo>
                <a:cubicBezTo>
                  <a:pt x="2364029" y="180442"/>
                  <a:pt x="2439620" y="193853"/>
                  <a:pt x="2516429" y="212141"/>
                </a:cubicBezTo>
                <a:cubicBezTo>
                  <a:pt x="2593239" y="230429"/>
                  <a:pt x="2663952" y="257252"/>
                  <a:pt x="2743200" y="270663"/>
                </a:cubicBezTo>
                <a:cubicBezTo>
                  <a:pt x="2822448" y="284074"/>
                  <a:pt x="2918765" y="285293"/>
                  <a:pt x="2991917" y="292608"/>
                </a:cubicBezTo>
                <a:cubicBezTo>
                  <a:pt x="3065069" y="299923"/>
                  <a:pt x="3115056" y="303581"/>
                  <a:pt x="3182112" y="314554"/>
                </a:cubicBezTo>
                <a:cubicBezTo>
                  <a:pt x="3249168" y="325527"/>
                  <a:pt x="3327197" y="352349"/>
                  <a:pt x="3394253" y="358445"/>
                </a:cubicBezTo>
                <a:cubicBezTo>
                  <a:pt x="3461309" y="364541"/>
                  <a:pt x="3523488" y="343815"/>
                  <a:pt x="3584448" y="351130"/>
                </a:cubicBezTo>
                <a:cubicBezTo>
                  <a:pt x="3645408" y="358445"/>
                  <a:pt x="3684423" y="385267"/>
                  <a:pt x="3760013" y="402336"/>
                </a:cubicBezTo>
                <a:cubicBezTo>
                  <a:pt x="3835603" y="419405"/>
                  <a:pt x="3953866" y="427940"/>
                  <a:pt x="4037991" y="453543"/>
                </a:cubicBezTo>
                <a:cubicBezTo>
                  <a:pt x="4122116" y="479146"/>
                  <a:pt x="4209898" y="532790"/>
                  <a:pt x="4264762" y="555955"/>
                </a:cubicBezTo>
                <a:cubicBezTo>
                  <a:pt x="4319626" y="579120"/>
                  <a:pt x="4325722" y="593750"/>
                  <a:pt x="4367175" y="592531"/>
                </a:cubicBezTo>
                <a:cubicBezTo>
                  <a:pt x="4408628" y="591312"/>
                  <a:pt x="4428135" y="544982"/>
                  <a:pt x="4513479" y="548640"/>
                </a:cubicBezTo>
                <a:cubicBezTo>
                  <a:pt x="4598823" y="552298"/>
                  <a:pt x="4775607" y="598627"/>
                  <a:pt x="4879239" y="614477"/>
                </a:cubicBezTo>
                <a:cubicBezTo>
                  <a:pt x="4982871" y="630327"/>
                  <a:pt x="5031639" y="636423"/>
                  <a:pt x="5135271" y="643738"/>
                </a:cubicBezTo>
                <a:cubicBezTo>
                  <a:pt x="5238903" y="651053"/>
                  <a:pt x="5421783" y="655930"/>
                  <a:pt x="5501031" y="658368"/>
                </a:cubicBezTo>
                <a:cubicBezTo>
                  <a:pt x="5580279" y="660806"/>
                  <a:pt x="5558334" y="648614"/>
                  <a:pt x="5610759" y="658368"/>
                </a:cubicBezTo>
                <a:cubicBezTo>
                  <a:pt x="5663185" y="668122"/>
                  <a:pt x="5730240" y="699821"/>
                  <a:pt x="5815584" y="716890"/>
                </a:cubicBezTo>
                <a:cubicBezTo>
                  <a:pt x="5900928" y="733959"/>
                  <a:pt x="6035041" y="742493"/>
                  <a:pt x="6122823" y="760781"/>
                </a:cubicBezTo>
                <a:cubicBezTo>
                  <a:pt x="6210605" y="779069"/>
                  <a:pt x="6256935" y="819303"/>
                  <a:pt x="6342279" y="826618"/>
                </a:cubicBezTo>
                <a:cubicBezTo>
                  <a:pt x="6427623" y="833933"/>
                  <a:pt x="6528817" y="796138"/>
                  <a:pt x="6634887" y="804672"/>
                </a:cubicBezTo>
                <a:cubicBezTo>
                  <a:pt x="6740957" y="813206"/>
                  <a:pt x="6873850" y="863194"/>
                  <a:pt x="6978701" y="877824"/>
                </a:cubicBezTo>
                <a:cubicBezTo>
                  <a:pt x="7083552" y="892454"/>
                  <a:pt x="7172554" y="882701"/>
                  <a:pt x="7263994" y="892455"/>
                </a:cubicBezTo>
                <a:cubicBezTo>
                  <a:pt x="7355434" y="902209"/>
                  <a:pt x="7477354" y="927812"/>
                  <a:pt x="7527341" y="936346"/>
                </a:cubicBezTo>
                <a:cubicBezTo>
                  <a:pt x="7577328" y="944880"/>
                  <a:pt x="7570622" y="944270"/>
                  <a:pt x="7563917" y="943661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צורה חופשית 60"/>
          <p:cNvSpPr/>
          <p:nvPr/>
        </p:nvSpPr>
        <p:spPr>
          <a:xfrm>
            <a:off x="814509" y="5008778"/>
            <a:ext cx="7563917" cy="1548143"/>
          </a:xfrm>
          <a:custGeom>
            <a:avLst/>
            <a:gdLst>
              <a:gd name="connsiteX0" fmla="*/ 0 w 7563917"/>
              <a:gd name="connsiteY0" fmla="*/ 92418 h 1548143"/>
              <a:gd name="connsiteX1" fmla="*/ 241402 w 7563917"/>
              <a:gd name="connsiteY1" fmla="*/ 99733 h 1548143"/>
              <a:gd name="connsiteX2" fmla="*/ 460858 w 7563917"/>
              <a:gd name="connsiteY2" fmla="*/ 70472 h 1548143"/>
              <a:gd name="connsiteX3" fmla="*/ 651053 w 7563917"/>
              <a:gd name="connsiteY3" fmla="*/ 114363 h 1548143"/>
              <a:gd name="connsiteX4" fmla="*/ 870509 w 7563917"/>
              <a:gd name="connsiteY4" fmla="*/ 85103 h 1548143"/>
              <a:gd name="connsiteX5" fmla="*/ 1133856 w 7563917"/>
              <a:gd name="connsiteY5" fmla="*/ 107048 h 1548143"/>
              <a:gd name="connsiteX6" fmla="*/ 1302106 w 7563917"/>
              <a:gd name="connsiteY6" fmla="*/ 77787 h 1548143"/>
              <a:gd name="connsiteX7" fmla="*/ 1463040 w 7563917"/>
              <a:gd name="connsiteY7" fmla="*/ 33896 h 1548143"/>
              <a:gd name="connsiteX8" fmla="*/ 1580084 w 7563917"/>
              <a:gd name="connsiteY8" fmla="*/ 165570 h 1548143"/>
              <a:gd name="connsiteX9" fmla="*/ 1748333 w 7563917"/>
              <a:gd name="connsiteY9" fmla="*/ 26581 h 1548143"/>
              <a:gd name="connsiteX10" fmla="*/ 1909268 w 7563917"/>
              <a:gd name="connsiteY10" fmla="*/ 4635 h 1548143"/>
              <a:gd name="connsiteX11" fmla="*/ 2070202 w 7563917"/>
              <a:gd name="connsiteY11" fmla="*/ 85103 h 1548143"/>
              <a:gd name="connsiteX12" fmla="*/ 2216506 w 7563917"/>
              <a:gd name="connsiteY12" fmla="*/ 231407 h 1548143"/>
              <a:gd name="connsiteX13" fmla="*/ 2450592 w 7563917"/>
              <a:gd name="connsiteY13" fmla="*/ 224091 h 1548143"/>
              <a:gd name="connsiteX14" fmla="*/ 2618842 w 7563917"/>
              <a:gd name="connsiteY14" fmla="*/ 209461 h 1548143"/>
              <a:gd name="connsiteX15" fmla="*/ 2684679 w 7563917"/>
              <a:gd name="connsiteY15" fmla="*/ 458178 h 1548143"/>
              <a:gd name="connsiteX16" fmla="*/ 2713940 w 7563917"/>
              <a:gd name="connsiteY16" fmla="*/ 436232 h 1548143"/>
              <a:gd name="connsiteX17" fmla="*/ 2757831 w 7563917"/>
              <a:gd name="connsiteY17" fmla="*/ 253352 h 1548143"/>
              <a:gd name="connsiteX18" fmla="*/ 2948026 w 7563917"/>
              <a:gd name="connsiteY18" fmla="*/ 450863 h 1548143"/>
              <a:gd name="connsiteX19" fmla="*/ 3072384 w 7563917"/>
              <a:gd name="connsiteY19" fmla="*/ 392341 h 1548143"/>
              <a:gd name="connsiteX20" fmla="*/ 3204058 w 7563917"/>
              <a:gd name="connsiteY20" fmla="*/ 545960 h 1548143"/>
              <a:gd name="connsiteX21" fmla="*/ 3577133 w 7563917"/>
              <a:gd name="connsiteY21" fmla="*/ 582536 h 1548143"/>
              <a:gd name="connsiteX22" fmla="*/ 4081882 w 7563917"/>
              <a:gd name="connsiteY22" fmla="*/ 875144 h 1548143"/>
              <a:gd name="connsiteX23" fmla="*/ 4155034 w 7563917"/>
              <a:gd name="connsiteY23" fmla="*/ 823938 h 1548143"/>
              <a:gd name="connsiteX24" fmla="*/ 4308653 w 7563917"/>
              <a:gd name="connsiteY24" fmla="*/ 1079970 h 1548143"/>
              <a:gd name="connsiteX25" fmla="*/ 4454957 w 7563917"/>
              <a:gd name="connsiteY25" fmla="*/ 926351 h 1548143"/>
              <a:gd name="connsiteX26" fmla="*/ 4564685 w 7563917"/>
              <a:gd name="connsiteY26" fmla="*/ 1138491 h 1548143"/>
              <a:gd name="connsiteX27" fmla="*/ 4659783 w 7563917"/>
              <a:gd name="connsiteY27" fmla="*/ 1043394 h 1548143"/>
              <a:gd name="connsiteX28" fmla="*/ 4996282 w 7563917"/>
              <a:gd name="connsiteY28" fmla="*/ 1131176 h 1548143"/>
              <a:gd name="connsiteX29" fmla="*/ 5398618 w 7563917"/>
              <a:gd name="connsiteY29" fmla="*/ 1211643 h 1548143"/>
              <a:gd name="connsiteX30" fmla="*/ 5742432 w 7563917"/>
              <a:gd name="connsiteY30" fmla="*/ 1240904 h 1548143"/>
              <a:gd name="connsiteX31" fmla="*/ 5954573 w 7563917"/>
              <a:gd name="connsiteY31" fmla="*/ 1211643 h 1548143"/>
              <a:gd name="connsiteX32" fmla="*/ 6342279 w 7563917"/>
              <a:gd name="connsiteY32" fmla="*/ 1328687 h 1548143"/>
              <a:gd name="connsiteX33" fmla="*/ 6927495 w 7563917"/>
              <a:gd name="connsiteY33" fmla="*/ 1423784 h 1548143"/>
              <a:gd name="connsiteX34" fmla="*/ 7344461 w 7563917"/>
              <a:gd name="connsiteY34" fmla="*/ 1504251 h 1548143"/>
              <a:gd name="connsiteX35" fmla="*/ 7563917 w 7563917"/>
              <a:gd name="connsiteY35" fmla="*/ 1548143 h 154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63917" h="1548143">
                <a:moveTo>
                  <a:pt x="0" y="92418"/>
                </a:moveTo>
                <a:cubicBezTo>
                  <a:pt x="82296" y="97904"/>
                  <a:pt x="164592" y="103391"/>
                  <a:pt x="241402" y="99733"/>
                </a:cubicBezTo>
                <a:cubicBezTo>
                  <a:pt x="318212" y="96075"/>
                  <a:pt x="392583" y="68034"/>
                  <a:pt x="460858" y="70472"/>
                </a:cubicBezTo>
                <a:cubicBezTo>
                  <a:pt x="529133" y="72910"/>
                  <a:pt x="582778" y="111925"/>
                  <a:pt x="651053" y="114363"/>
                </a:cubicBezTo>
                <a:cubicBezTo>
                  <a:pt x="719328" y="116801"/>
                  <a:pt x="790042" y="86322"/>
                  <a:pt x="870509" y="85103"/>
                </a:cubicBezTo>
                <a:cubicBezTo>
                  <a:pt x="950976" y="83884"/>
                  <a:pt x="1061923" y="108267"/>
                  <a:pt x="1133856" y="107048"/>
                </a:cubicBezTo>
                <a:cubicBezTo>
                  <a:pt x="1205789" y="105829"/>
                  <a:pt x="1247242" y="89979"/>
                  <a:pt x="1302106" y="77787"/>
                </a:cubicBezTo>
                <a:cubicBezTo>
                  <a:pt x="1356970" y="65595"/>
                  <a:pt x="1416710" y="19265"/>
                  <a:pt x="1463040" y="33896"/>
                </a:cubicBezTo>
                <a:cubicBezTo>
                  <a:pt x="1509370" y="48526"/>
                  <a:pt x="1532535" y="166789"/>
                  <a:pt x="1580084" y="165570"/>
                </a:cubicBezTo>
                <a:cubicBezTo>
                  <a:pt x="1627633" y="164351"/>
                  <a:pt x="1693469" y="53404"/>
                  <a:pt x="1748333" y="26581"/>
                </a:cubicBezTo>
                <a:cubicBezTo>
                  <a:pt x="1803197" y="-242"/>
                  <a:pt x="1855623" y="-5119"/>
                  <a:pt x="1909268" y="4635"/>
                </a:cubicBezTo>
                <a:cubicBezTo>
                  <a:pt x="1962913" y="14389"/>
                  <a:pt x="2018996" y="47308"/>
                  <a:pt x="2070202" y="85103"/>
                </a:cubicBezTo>
                <a:cubicBezTo>
                  <a:pt x="2121408" y="122898"/>
                  <a:pt x="2153108" y="208242"/>
                  <a:pt x="2216506" y="231407"/>
                </a:cubicBezTo>
                <a:cubicBezTo>
                  <a:pt x="2279904" y="254572"/>
                  <a:pt x="2383536" y="227749"/>
                  <a:pt x="2450592" y="224091"/>
                </a:cubicBezTo>
                <a:cubicBezTo>
                  <a:pt x="2517648" y="220433"/>
                  <a:pt x="2579828" y="170447"/>
                  <a:pt x="2618842" y="209461"/>
                </a:cubicBezTo>
                <a:cubicBezTo>
                  <a:pt x="2657856" y="248475"/>
                  <a:pt x="2668829" y="420383"/>
                  <a:pt x="2684679" y="458178"/>
                </a:cubicBezTo>
                <a:cubicBezTo>
                  <a:pt x="2700529" y="495973"/>
                  <a:pt x="2701748" y="470370"/>
                  <a:pt x="2713940" y="436232"/>
                </a:cubicBezTo>
                <a:cubicBezTo>
                  <a:pt x="2726132" y="402094"/>
                  <a:pt x="2718817" y="250914"/>
                  <a:pt x="2757831" y="253352"/>
                </a:cubicBezTo>
                <a:cubicBezTo>
                  <a:pt x="2796845" y="255790"/>
                  <a:pt x="2895601" y="427698"/>
                  <a:pt x="2948026" y="450863"/>
                </a:cubicBezTo>
                <a:cubicBezTo>
                  <a:pt x="3000451" y="474028"/>
                  <a:pt x="3029712" y="376492"/>
                  <a:pt x="3072384" y="392341"/>
                </a:cubicBezTo>
                <a:cubicBezTo>
                  <a:pt x="3115056" y="408190"/>
                  <a:pt x="3119933" y="514261"/>
                  <a:pt x="3204058" y="545960"/>
                </a:cubicBezTo>
                <a:cubicBezTo>
                  <a:pt x="3288183" y="577659"/>
                  <a:pt x="3430829" y="527672"/>
                  <a:pt x="3577133" y="582536"/>
                </a:cubicBezTo>
                <a:cubicBezTo>
                  <a:pt x="3723437" y="637400"/>
                  <a:pt x="3985565" y="834910"/>
                  <a:pt x="4081882" y="875144"/>
                </a:cubicBezTo>
                <a:cubicBezTo>
                  <a:pt x="4178199" y="915378"/>
                  <a:pt x="4117239" y="789800"/>
                  <a:pt x="4155034" y="823938"/>
                </a:cubicBezTo>
                <a:cubicBezTo>
                  <a:pt x="4192829" y="858076"/>
                  <a:pt x="4258666" y="1062901"/>
                  <a:pt x="4308653" y="1079970"/>
                </a:cubicBezTo>
                <a:cubicBezTo>
                  <a:pt x="4358640" y="1097039"/>
                  <a:pt x="4412285" y="916597"/>
                  <a:pt x="4454957" y="926351"/>
                </a:cubicBezTo>
                <a:cubicBezTo>
                  <a:pt x="4497629" y="936105"/>
                  <a:pt x="4530547" y="1118984"/>
                  <a:pt x="4564685" y="1138491"/>
                </a:cubicBezTo>
                <a:cubicBezTo>
                  <a:pt x="4598823" y="1157998"/>
                  <a:pt x="4587850" y="1044613"/>
                  <a:pt x="4659783" y="1043394"/>
                </a:cubicBezTo>
                <a:cubicBezTo>
                  <a:pt x="4731716" y="1042175"/>
                  <a:pt x="4873143" y="1103135"/>
                  <a:pt x="4996282" y="1131176"/>
                </a:cubicBezTo>
                <a:cubicBezTo>
                  <a:pt x="5119421" y="1159217"/>
                  <a:pt x="5274260" y="1193355"/>
                  <a:pt x="5398618" y="1211643"/>
                </a:cubicBezTo>
                <a:cubicBezTo>
                  <a:pt x="5522976" y="1229931"/>
                  <a:pt x="5649773" y="1240904"/>
                  <a:pt x="5742432" y="1240904"/>
                </a:cubicBezTo>
                <a:cubicBezTo>
                  <a:pt x="5835091" y="1240904"/>
                  <a:pt x="5854599" y="1197013"/>
                  <a:pt x="5954573" y="1211643"/>
                </a:cubicBezTo>
                <a:cubicBezTo>
                  <a:pt x="6054547" y="1226273"/>
                  <a:pt x="6180125" y="1293330"/>
                  <a:pt x="6342279" y="1328687"/>
                </a:cubicBezTo>
                <a:cubicBezTo>
                  <a:pt x="6504433" y="1364044"/>
                  <a:pt x="6760465" y="1394523"/>
                  <a:pt x="6927495" y="1423784"/>
                </a:cubicBezTo>
                <a:cubicBezTo>
                  <a:pt x="7094525" y="1453045"/>
                  <a:pt x="7344461" y="1504251"/>
                  <a:pt x="7344461" y="1504251"/>
                </a:cubicBezTo>
                <a:lnTo>
                  <a:pt x="7563917" y="1548143"/>
                </a:ln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מחבר ישר 61"/>
          <p:cNvCxnSpPr/>
          <p:nvPr/>
        </p:nvCxnSpPr>
        <p:spPr>
          <a:xfrm>
            <a:off x="4417855" y="5687631"/>
            <a:ext cx="178612" cy="86929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5060678" y="6068631"/>
            <a:ext cx="44653" cy="50292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3960655" y="5687631"/>
            <a:ext cx="178612" cy="86929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3492483" y="5535231"/>
            <a:ext cx="178612" cy="102169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3198655" y="5459031"/>
            <a:ext cx="256757" cy="109789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2788464" y="5154231"/>
            <a:ext cx="48043" cy="13716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2436655" y="5306631"/>
            <a:ext cx="228600" cy="12192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2208055" y="5154231"/>
            <a:ext cx="76200" cy="140269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94055" y="3426345"/>
            <a:ext cx="35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44067" y="4175299"/>
            <a:ext cx="35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6855" y="5168646"/>
            <a:ext cx="81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מלבן 72"/>
          <p:cNvSpPr/>
          <p:nvPr/>
        </p:nvSpPr>
        <p:spPr>
          <a:xfrm>
            <a:off x="5713255" y="4544631"/>
            <a:ext cx="1371600" cy="1143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690938" y="5343702"/>
            <a:ext cx="65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81698" y="5943003"/>
            <a:ext cx="65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509" y="5611431"/>
            <a:ext cx="135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JURASSIC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56255" y="4163631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PALEOCENE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90879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– Viking Graben (Mobil Corporation, 1994):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RTM image section (h=0).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קבוצה 91"/>
          <p:cNvGrpSpPr/>
          <p:nvPr/>
        </p:nvGrpSpPr>
        <p:grpSpPr>
          <a:xfrm>
            <a:off x="179512" y="1798216"/>
            <a:ext cx="8416428" cy="4808643"/>
            <a:chOff x="179512" y="1798216"/>
            <a:chExt cx="8416428" cy="4808643"/>
          </a:xfrm>
        </p:grpSpPr>
        <p:cxnSp>
          <p:nvCxnSpPr>
            <p:cNvPr id="93" name="Straight Arrow Connector 124"/>
            <p:cNvCxnSpPr/>
            <p:nvPr/>
          </p:nvCxnSpPr>
          <p:spPr>
            <a:xfrm flipH="1">
              <a:off x="737439" y="2217739"/>
              <a:ext cx="0" cy="43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 rot="16200000">
              <a:off x="-1908" y="4194716"/>
              <a:ext cx="639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5" name="Straight Arrow Connector 124"/>
            <p:cNvCxnSpPr/>
            <p:nvPr/>
          </p:nvCxnSpPr>
          <p:spPr>
            <a:xfrm>
              <a:off x="785182" y="2182014"/>
              <a:ext cx="76809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726404" y="193848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25457" y="213767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83968" y="1798216"/>
              <a:ext cx="906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mp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(#)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23144" y="1943578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1520" y="4990301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51520" y="3560316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11376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991100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23528" y="2260078"/>
            <a:ext cx="85344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Madiba</a:t>
            </a: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McMechan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2003)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70" grpId="0"/>
      <p:bldP spid="71" grpId="0"/>
      <p:bldP spid="72" grpId="0"/>
      <p:bldP spid="73" grpId="0" animBg="1"/>
      <p:bldP spid="74" grpId="0"/>
      <p:bldP spid="75" grpId="0"/>
      <p:bldP spid="76" grpId="0"/>
      <p:bldP spid="77" grpId="0"/>
      <p:bldP spid="1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example#3)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19</a:t>
            </a:fld>
            <a:endParaRPr lang="es-ES" sz="1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70581"/>
            <a:ext cx="7871799" cy="487078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9512" y="90879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– Viking Graben (Mobil Corporation, 1994):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HOCIGs.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7"/>
            <a:ext cx="5976664" cy="525658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s-UY" altLang="en-US" sz="3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8408" y="19888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חץ למטה 20"/>
          <p:cNvSpPr/>
          <p:nvPr/>
        </p:nvSpPr>
        <p:spPr>
          <a:xfrm rot="16200000">
            <a:off x="5591286" y="3777867"/>
            <a:ext cx="424599" cy="1167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28350" y="4083308"/>
            <a:ext cx="210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Beneficial??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</a:t>
            </a:fld>
            <a:endParaRPr lang="es-ES" sz="1200" dirty="0"/>
          </a:p>
        </p:txBody>
      </p:sp>
      <p:sp>
        <p:nvSpPr>
          <p:cNvPr id="34" name="אליפסה 33"/>
          <p:cNvSpPr/>
          <p:nvPr/>
        </p:nvSpPr>
        <p:spPr>
          <a:xfrm>
            <a:off x="2195736" y="3532722"/>
            <a:ext cx="2666463" cy="162447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קבוצה 23"/>
          <p:cNvGrpSpPr/>
          <p:nvPr/>
        </p:nvGrpSpPr>
        <p:grpSpPr>
          <a:xfrm>
            <a:off x="2290798" y="3695076"/>
            <a:ext cx="2475426" cy="1231194"/>
            <a:chOff x="2972337" y="2731206"/>
            <a:chExt cx="2475426" cy="1231194"/>
          </a:xfrm>
        </p:grpSpPr>
        <p:sp>
          <p:nvSpPr>
            <p:cNvPr id="25" name="TextBox 24"/>
            <p:cNvSpPr txBox="1"/>
            <p:nvPr/>
          </p:nvSpPr>
          <p:spPr>
            <a:xfrm>
              <a:off x="2972337" y="3035121"/>
              <a:ext cx="10705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HOCIG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38570" y="2731206"/>
              <a:ext cx="10705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ADCIG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4226" y="3454569"/>
              <a:ext cx="11435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ADCIG</a:t>
              </a:r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קבוצה 27"/>
            <p:cNvGrpSpPr/>
            <p:nvPr/>
          </p:nvGrpSpPr>
          <p:grpSpPr>
            <a:xfrm rot="20256343">
              <a:off x="4058590" y="3132190"/>
              <a:ext cx="360072" cy="76199"/>
              <a:chOff x="3352800" y="1650642"/>
              <a:chExt cx="1257031" cy="158269"/>
            </a:xfrm>
          </p:grpSpPr>
          <p:cxnSp>
            <p:nvCxnSpPr>
              <p:cNvPr id="32" name="מחבר חץ ישר 31"/>
              <p:cNvCxnSpPr/>
              <p:nvPr/>
            </p:nvCxnSpPr>
            <p:spPr>
              <a:xfrm>
                <a:off x="3352800" y="1808911"/>
                <a:ext cx="1257031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מחבר חץ ישר 32"/>
              <p:cNvCxnSpPr/>
              <p:nvPr/>
            </p:nvCxnSpPr>
            <p:spPr>
              <a:xfrm>
                <a:off x="3352800" y="1650642"/>
                <a:ext cx="1257031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קבוצה 28"/>
            <p:cNvGrpSpPr/>
            <p:nvPr/>
          </p:nvGrpSpPr>
          <p:grpSpPr>
            <a:xfrm rot="1492724">
              <a:off x="4030954" y="3509195"/>
              <a:ext cx="360072" cy="76199"/>
              <a:chOff x="3352800" y="1650642"/>
              <a:chExt cx="1257031" cy="158269"/>
            </a:xfrm>
          </p:grpSpPr>
          <p:cxnSp>
            <p:nvCxnSpPr>
              <p:cNvPr id="30" name="מחבר חץ ישר 29"/>
              <p:cNvCxnSpPr/>
              <p:nvPr/>
            </p:nvCxnSpPr>
            <p:spPr>
              <a:xfrm>
                <a:off x="3352800" y="1808911"/>
                <a:ext cx="1257031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מחבר חץ ישר 30"/>
              <p:cNvCxnSpPr/>
              <p:nvPr/>
            </p:nvCxnSpPr>
            <p:spPr>
              <a:xfrm>
                <a:off x="3352800" y="1650642"/>
                <a:ext cx="1257031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example#3)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20</a:t>
            </a:fld>
            <a:endParaRPr lang="es-ES" sz="12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7"/>
            <a:ext cx="7871799" cy="4968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90879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– Viking Graben (Mobil Corporation, 1994):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ADCIG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example#3)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7"/>
            <a:ext cx="7985456" cy="4968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90879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– Viking Graben (Mobil Corporation, 1994):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Specularity Filter.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21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0920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example#3)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22</a:t>
            </a:fld>
            <a:endParaRPr lang="es-E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0879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– Viking Graben (Mobil Corporation, 1994):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Specularity Filter.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4368" r="33109" b="11576"/>
          <a:stretch/>
        </p:blipFill>
        <p:spPr bwMode="auto">
          <a:xfrm>
            <a:off x="774285" y="2221620"/>
            <a:ext cx="7665720" cy="439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מחבר חץ ישר 25"/>
          <p:cNvCxnSpPr/>
          <p:nvPr/>
        </p:nvCxnSpPr>
        <p:spPr>
          <a:xfrm flipH="1">
            <a:off x="4074450" y="34687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H="1">
            <a:off x="4127085" y="3092423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H="1">
            <a:off x="5943528" y="4980525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H="1">
            <a:off x="6793336" y="50423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H="1">
            <a:off x="3516736" y="5258553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/>
          <p:nvPr/>
        </p:nvCxnSpPr>
        <p:spPr>
          <a:xfrm flipH="1">
            <a:off x="4927465" y="5639553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>
            <a:off x="4913799" y="39755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5484270" y="4955811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6997971" y="4014639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H="1">
            <a:off x="7251285" y="5120568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H="1">
            <a:off x="5955885" y="38993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קבוצה 37"/>
          <p:cNvGrpSpPr/>
          <p:nvPr/>
        </p:nvGrpSpPr>
        <p:grpSpPr>
          <a:xfrm>
            <a:off x="179512" y="1798216"/>
            <a:ext cx="8416428" cy="4808643"/>
            <a:chOff x="179512" y="1798216"/>
            <a:chExt cx="8416428" cy="4808643"/>
          </a:xfrm>
        </p:grpSpPr>
        <p:cxnSp>
          <p:nvCxnSpPr>
            <p:cNvPr id="39" name="Straight Arrow Connector 124"/>
            <p:cNvCxnSpPr/>
            <p:nvPr/>
          </p:nvCxnSpPr>
          <p:spPr>
            <a:xfrm flipH="1">
              <a:off x="737439" y="2217739"/>
              <a:ext cx="0" cy="43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-1908" y="4194716"/>
              <a:ext cx="639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124"/>
            <p:cNvCxnSpPr/>
            <p:nvPr/>
          </p:nvCxnSpPr>
          <p:spPr>
            <a:xfrm>
              <a:off x="785182" y="2182014"/>
              <a:ext cx="76809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726404" y="193848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5457" y="213767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83968" y="1798216"/>
              <a:ext cx="906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mp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(#)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23144" y="1943578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1520" y="4990301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520" y="3560316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11376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91100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9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example#3)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23</a:t>
            </a:fld>
            <a:endParaRPr lang="es-E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0879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– Viking Graben (Mobil Corporation, 1994):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Specularity Filter.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קבוצה 46"/>
          <p:cNvGrpSpPr/>
          <p:nvPr/>
        </p:nvGrpSpPr>
        <p:grpSpPr>
          <a:xfrm>
            <a:off x="179512" y="1798216"/>
            <a:ext cx="8416428" cy="4808643"/>
            <a:chOff x="179512" y="1798216"/>
            <a:chExt cx="8416428" cy="4808643"/>
          </a:xfrm>
        </p:grpSpPr>
        <p:cxnSp>
          <p:nvCxnSpPr>
            <p:cNvPr id="48" name="Straight Arrow Connector 124"/>
            <p:cNvCxnSpPr/>
            <p:nvPr/>
          </p:nvCxnSpPr>
          <p:spPr>
            <a:xfrm flipH="1">
              <a:off x="737439" y="2217739"/>
              <a:ext cx="0" cy="43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16200000">
              <a:off x="-1908" y="4194716"/>
              <a:ext cx="639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Arrow Connector 124"/>
            <p:cNvCxnSpPr/>
            <p:nvPr/>
          </p:nvCxnSpPr>
          <p:spPr>
            <a:xfrm>
              <a:off x="785182" y="2182014"/>
              <a:ext cx="76809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726404" y="193848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5457" y="2137675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83968" y="1798216"/>
              <a:ext cx="906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mp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(#)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23144" y="1943578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1520" y="4990301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1520" y="3560316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11376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91100" y="1942232"/>
              <a:ext cx="60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14256" r="33162" b="11382"/>
          <a:stretch/>
        </p:blipFill>
        <p:spPr bwMode="auto">
          <a:xfrm>
            <a:off x="773886" y="2207877"/>
            <a:ext cx="7666119" cy="442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מחבר חץ ישר 32"/>
          <p:cNvCxnSpPr/>
          <p:nvPr/>
        </p:nvCxnSpPr>
        <p:spPr>
          <a:xfrm flipH="1">
            <a:off x="4074450" y="34687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4127085" y="3092423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H="1">
            <a:off x="5943528" y="4980525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H="1">
            <a:off x="6793336" y="50423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>
          <a:xfrm flipH="1">
            <a:off x="3516736" y="5258553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 flipH="1">
            <a:off x="4927465" y="5639553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/>
          <p:cNvCxnSpPr/>
          <p:nvPr/>
        </p:nvCxnSpPr>
        <p:spPr>
          <a:xfrm flipH="1">
            <a:off x="4913799" y="39755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484270" y="4955811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 flipH="1">
            <a:off x="6997971" y="4014639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חץ ישר 64"/>
          <p:cNvCxnSpPr/>
          <p:nvPr/>
        </p:nvCxnSpPr>
        <p:spPr>
          <a:xfrm flipH="1">
            <a:off x="7251285" y="5120568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חץ ישר 65"/>
          <p:cNvCxnSpPr/>
          <p:nvPr/>
        </p:nvCxnSpPr>
        <p:spPr>
          <a:xfrm flipH="1">
            <a:off x="5955885" y="3899310"/>
            <a:ext cx="165506" cy="228600"/>
          </a:xfrm>
          <a:prstGeom prst="straightConnector1">
            <a:avLst/>
          </a:prstGeom>
          <a:ln w="127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s-UY" altLang="en-US" sz="1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447800"/>
            <a:ext cx="2213556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Specular Enhancement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777524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Variation with Angle (AVA)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9" y="2767897"/>
            <a:ext cx="2611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Tomography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Velocity Analysis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3048537" y="2731206"/>
            <a:ext cx="2475426" cy="1231194"/>
            <a:chOff x="2972337" y="2731206"/>
            <a:chExt cx="2475426" cy="1231194"/>
          </a:xfrm>
        </p:grpSpPr>
        <p:sp>
          <p:nvSpPr>
            <p:cNvPr id="13" name="TextBox 12"/>
            <p:cNvSpPr txBox="1"/>
            <p:nvPr/>
          </p:nvSpPr>
          <p:spPr>
            <a:xfrm>
              <a:off x="2972337" y="3035121"/>
              <a:ext cx="10705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HOCIG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8570" y="2731206"/>
              <a:ext cx="10705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ADCIG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04226" y="3454569"/>
              <a:ext cx="11435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ADCIG</a:t>
              </a:r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 rot="20256343">
              <a:off x="4058590" y="3132190"/>
              <a:ext cx="360072" cy="76199"/>
              <a:chOff x="3352800" y="1650642"/>
              <a:chExt cx="1257031" cy="158269"/>
            </a:xfrm>
          </p:grpSpPr>
          <p:cxnSp>
            <p:nvCxnSpPr>
              <p:cNvPr id="20" name="מחבר חץ ישר 19"/>
              <p:cNvCxnSpPr/>
              <p:nvPr/>
            </p:nvCxnSpPr>
            <p:spPr>
              <a:xfrm>
                <a:off x="3352800" y="1808911"/>
                <a:ext cx="1257031" cy="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>
                <a:off x="3352800" y="1650642"/>
                <a:ext cx="1257031" cy="0"/>
              </a:xfrm>
              <a:prstGeom prst="straightConnector1">
                <a:avLst/>
              </a:prstGeom>
              <a:ln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קבוצה 16"/>
            <p:cNvGrpSpPr/>
            <p:nvPr/>
          </p:nvGrpSpPr>
          <p:grpSpPr>
            <a:xfrm rot="1492724">
              <a:off x="4030954" y="3509195"/>
              <a:ext cx="360072" cy="76199"/>
              <a:chOff x="3352800" y="1650642"/>
              <a:chExt cx="1257031" cy="158269"/>
            </a:xfrm>
          </p:grpSpPr>
          <p:cxnSp>
            <p:nvCxnSpPr>
              <p:cNvPr id="18" name="מחבר חץ ישר 17"/>
              <p:cNvCxnSpPr/>
              <p:nvPr/>
            </p:nvCxnSpPr>
            <p:spPr>
              <a:xfrm>
                <a:off x="3352800" y="1808911"/>
                <a:ext cx="1257031" cy="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חץ ישר 18"/>
              <p:cNvCxnSpPr/>
              <p:nvPr/>
            </p:nvCxnSpPr>
            <p:spPr>
              <a:xfrm>
                <a:off x="3352800" y="1650642"/>
                <a:ext cx="1257031" cy="0"/>
              </a:xfrm>
              <a:prstGeom prst="straightConnector1">
                <a:avLst/>
              </a:prstGeom>
              <a:ln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חץ מעוקל למעלה 21"/>
          <p:cNvSpPr/>
          <p:nvPr/>
        </p:nvSpPr>
        <p:spPr>
          <a:xfrm>
            <a:off x="1295400" y="3962400"/>
            <a:ext cx="2286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חץ מעוקל למעלה 22"/>
          <p:cNvSpPr/>
          <p:nvPr/>
        </p:nvSpPr>
        <p:spPr>
          <a:xfrm rot="10800000">
            <a:off x="1219201" y="1981199"/>
            <a:ext cx="2286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451966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Model Optimization</a:t>
            </a:r>
            <a:endParaRPr lang="en-US" sz="1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1066800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Interpretation</a:t>
            </a:r>
            <a:endParaRPr lang="en-US" sz="1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4437112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Analysis</a:t>
            </a:r>
            <a:endParaRPr lang="en-US" sz="1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חץ ימינה 26"/>
          <p:cNvSpPr/>
          <p:nvPr/>
        </p:nvSpPr>
        <p:spPr>
          <a:xfrm rot="1267024">
            <a:off x="5465229" y="4015064"/>
            <a:ext cx="990600" cy="30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חץ ימינה 27"/>
          <p:cNvSpPr/>
          <p:nvPr/>
        </p:nvSpPr>
        <p:spPr>
          <a:xfrm rot="20223951">
            <a:off x="5431247" y="2390594"/>
            <a:ext cx="990600" cy="30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אליפסה 28"/>
          <p:cNvSpPr/>
          <p:nvPr/>
        </p:nvSpPr>
        <p:spPr>
          <a:xfrm>
            <a:off x="3061416" y="2519322"/>
            <a:ext cx="2666463" cy="16244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" y="5373216"/>
            <a:ext cx="69342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Angle-Domain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echnology, based on Wave-Equation Methods.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24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2592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1967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Rice University Inversion Project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members and sponsors.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International Exploration and Production Inc.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sponsorship.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Israeli Ministry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partial financial support.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93305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0688"/>
            <a:ext cx="85344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25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1139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to Angle Domain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86899" y="2466392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28"/>
          <p:cNvGrpSpPr/>
          <p:nvPr/>
        </p:nvGrpSpPr>
        <p:grpSpPr>
          <a:xfrm>
            <a:off x="3342739" y="1233940"/>
            <a:ext cx="2580293" cy="1646593"/>
            <a:chOff x="5087837" y="3943271"/>
            <a:chExt cx="2151163" cy="1718159"/>
          </a:xfrm>
        </p:grpSpPr>
        <p:sp>
          <p:nvSpPr>
            <p:cNvPr id="61" name="TextBox 60"/>
            <p:cNvSpPr txBox="1"/>
            <p:nvPr/>
          </p:nvSpPr>
          <p:spPr>
            <a:xfrm rot="18957781">
              <a:off x="5087837" y="4013375"/>
              <a:ext cx="716284" cy="28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dirty="0"/>
                <a:t>h</a:t>
              </a:r>
            </a:p>
          </p:txBody>
        </p:sp>
        <p:grpSp>
          <p:nvGrpSpPr>
            <p:cNvPr id="62" name="Group 29"/>
            <p:cNvGrpSpPr/>
            <p:nvPr/>
          </p:nvGrpSpPr>
          <p:grpSpPr>
            <a:xfrm>
              <a:off x="5316694" y="3943271"/>
              <a:ext cx="1922306" cy="1718159"/>
              <a:chOff x="3945094" y="186841"/>
              <a:chExt cx="1922306" cy="1718159"/>
            </a:xfrm>
          </p:grpSpPr>
          <p:sp>
            <p:nvSpPr>
              <p:cNvPr id="64" name="Cube 33"/>
              <p:cNvSpPr/>
              <p:nvPr/>
            </p:nvSpPr>
            <p:spPr>
              <a:xfrm>
                <a:off x="4014704" y="304799"/>
                <a:ext cx="1852696" cy="1600201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34"/>
              <p:cNvGrpSpPr/>
              <p:nvPr/>
            </p:nvGrpSpPr>
            <p:grpSpPr>
              <a:xfrm>
                <a:off x="3945094" y="186841"/>
                <a:ext cx="1545846" cy="1653558"/>
                <a:chOff x="3945094" y="186841"/>
                <a:chExt cx="1545846" cy="1653558"/>
              </a:xfrm>
            </p:grpSpPr>
            <p:cxnSp>
              <p:nvCxnSpPr>
                <p:cNvPr id="66" name="Straight Arrow Connector 35"/>
                <p:cNvCxnSpPr/>
                <p:nvPr/>
              </p:nvCxnSpPr>
              <p:spPr>
                <a:xfrm flipH="1">
                  <a:off x="3945094" y="186841"/>
                  <a:ext cx="411479" cy="5138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36"/>
                <p:cNvCxnSpPr/>
                <p:nvPr/>
              </p:nvCxnSpPr>
              <p:spPr>
                <a:xfrm>
                  <a:off x="4118752" y="652028"/>
                  <a:ext cx="137218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37"/>
                <p:cNvCxnSpPr/>
                <p:nvPr/>
              </p:nvCxnSpPr>
              <p:spPr>
                <a:xfrm>
                  <a:off x="3957737" y="794441"/>
                  <a:ext cx="1" cy="10459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TextBox 62"/>
            <p:cNvSpPr txBox="1"/>
            <p:nvPr/>
          </p:nvSpPr>
          <p:spPr>
            <a:xfrm>
              <a:off x="5706687" y="4157154"/>
              <a:ext cx="800098" cy="28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Right Arrow 113"/>
          <p:cNvSpPr/>
          <p:nvPr/>
        </p:nvSpPr>
        <p:spPr>
          <a:xfrm rot="1122506">
            <a:off x="5980332" y="2800055"/>
            <a:ext cx="74526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" name="Right Arrow 113"/>
          <p:cNvSpPr/>
          <p:nvPr/>
        </p:nvSpPr>
        <p:spPr>
          <a:xfrm rot="9841033">
            <a:off x="2702170" y="2774921"/>
            <a:ext cx="74526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1" name="מלבן 70"/>
          <p:cNvSpPr/>
          <p:nvPr/>
        </p:nvSpPr>
        <p:spPr>
          <a:xfrm>
            <a:off x="7298585" y="2765436"/>
            <a:ext cx="914400" cy="1135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מלבן 71"/>
          <p:cNvSpPr/>
          <p:nvPr/>
        </p:nvSpPr>
        <p:spPr>
          <a:xfrm>
            <a:off x="1145020" y="2752184"/>
            <a:ext cx="1288607" cy="1135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ight Arrow 113"/>
          <p:cNvSpPr/>
          <p:nvPr/>
        </p:nvSpPr>
        <p:spPr>
          <a:xfrm rot="5400000">
            <a:off x="4439449" y="3302731"/>
            <a:ext cx="63544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" name="Cube 33"/>
          <p:cNvSpPr/>
          <p:nvPr/>
        </p:nvSpPr>
        <p:spPr>
          <a:xfrm>
            <a:off x="4092917" y="4053536"/>
            <a:ext cx="1308848" cy="1434352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37"/>
          <p:cNvCxnSpPr/>
          <p:nvPr/>
        </p:nvCxnSpPr>
        <p:spPr>
          <a:xfrm>
            <a:off x="1084101" y="2827500"/>
            <a:ext cx="1" cy="1002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620544" y="3164453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77" name="Straight Arrow Connector 36"/>
          <p:cNvCxnSpPr/>
          <p:nvPr/>
        </p:nvCxnSpPr>
        <p:spPr>
          <a:xfrm>
            <a:off x="1145020" y="2693491"/>
            <a:ext cx="12607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97420" y="2453140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6200000">
            <a:off x="3197978" y="2151622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80" name="Straight Arrow Connector 37"/>
          <p:cNvCxnSpPr/>
          <p:nvPr/>
        </p:nvCxnSpPr>
        <p:spPr>
          <a:xfrm>
            <a:off x="7230942" y="2840752"/>
            <a:ext cx="1" cy="1002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6200000">
            <a:off x="6767385" y="3177705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82" name="Straight Arrow Connector 36"/>
          <p:cNvCxnSpPr/>
          <p:nvPr/>
        </p:nvCxnSpPr>
        <p:spPr>
          <a:xfrm>
            <a:off x="7325481" y="2706743"/>
            <a:ext cx="88750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102807" y="4116288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37"/>
          <p:cNvCxnSpPr/>
          <p:nvPr/>
        </p:nvCxnSpPr>
        <p:spPr>
          <a:xfrm>
            <a:off x="4025274" y="4490648"/>
            <a:ext cx="1" cy="1002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3568441" y="4827601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86" name="Straight Arrow Connector 36"/>
          <p:cNvCxnSpPr/>
          <p:nvPr/>
        </p:nvCxnSpPr>
        <p:spPr>
          <a:xfrm>
            <a:off x="4161957" y="4339722"/>
            <a:ext cx="88750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18957781">
            <a:off x="3738273" y="3960605"/>
            <a:ext cx="85917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h</a:t>
            </a:r>
          </a:p>
        </p:txBody>
      </p:sp>
      <p:cxnSp>
        <p:nvCxnSpPr>
          <p:cNvPr id="88" name="Straight Arrow Connector 35"/>
          <p:cNvCxnSpPr/>
          <p:nvPr/>
        </p:nvCxnSpPr>
        <p:spPr>
          <a:xfrm flipH="1">
            <a:off x="3990035" y="3968494"/>
            <a:ext cx="435276" cy="4290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ישר 88"/>
          <p:cNvCxnSpPr/>
          <p:nvPr/>
        </p:nvCxnSpPr>
        <p:spPr>
          <a:xfrm>
            <a:off x="4739950" y="1734593"/>
            <a:ext cx="0" cy="1149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>
            <a:off x="7764661" y="2763381"/>
            <a:ext cx="0" cy="1149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ישר 90"/>
          <p:cNvCxnSpPr/>
          <p:nvPr/>
        </p:nvCxnSpPr>
        <p:spPr>
          <a:xfrm flipV="1">
            <a:off x="1297420" y="3095924"/>
            <a:ext cx="907607" cy="48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ישר 91"/>
          <p:cNvCxnSpPr/>
          <p:nvPr/>
        </p:nvCxnSpPr>
        <p:spPr>
          <a:xfrm flipV="1">
            <a:off x="7388233" y="2986344"/>
            <a:ext cx="762000" cy="65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מחבר ישר 92"/>
          <p:cNvCxnSpPr/>
          <p:nvPr/>
        </p:nvCxnSpPr>
        <p:spPr>
          <a:xfrm>
            <a:off x="4563565" y="4391381"/>
            <a:ext cx="0" cy="109728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190527" y="3395145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97189" y="3330013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קשת 97"/>
          <p:cNvSpPr/>
          <p:nvPr/>
        </p:nvSpPr>
        <p:spPr>
          <a:xfrm>
            <a:off x="7453982" y="3519744"/>
            <a:ext cx="152400" cy="152400"/>
          </a:xfrm>
          <a:prstGeom prst="arc">
            <a:avLst>
              <a:gd name="adj1" fmla="val 16200000"/>
              <a:gd name="adj2" fmla="val 22612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מחבר ישר 98"/>
          <p:cNvCxnSpPr/>
          <p:nvPr/>
        </p:nvCxnSpPr>
        <p:spPr>
          <a:xfrm>
            <a:off x="7397377" y="3641446"/>
            <a:ext cx="475488" cy="0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850135" y="4314166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קשת 100"/>
          <p:cNvSpPr/>
          <p:nvPr/>
        </p:nvSpPr>
        <p:spPr>
          <a:xfrm>
            <a:off x="5185649" y="4541978"/>
            <a:ext cx="82955" cy="112840"/>
          </a:xfrm>
          <a:prstGeom prst="arc">
            <a:avLst>
              <a:gd name="adj1" fmla="val 16200000"/>
              <a:gd name="adj2" fmla="val 210233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מחבר ישר 101"/>
          <p:cNvCxnSpPr/>
          <p:nvPr/>
        </p:nvCxnSpPr>
        <p:spPr>
          <a:xfrm flipV="1">
            <a:off x="5094273" y="4475506"/>
            <a:ext cx="295656" cy="274104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/>
          <p:nvPr/>
        </p:nvCxnSpPr>
        <p:spPr>
          <a:xfrm>
            <a:off x="1310223" y="3582692"/>
            <a:ext cx="479100" cy="0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קשת 103"/>
          <p:cNvSpPr/>
          <p:nvPr/>
        </p:nvSpPr>
        <p:spPr>
          <a:xfrm>
            <a:off x="1484174" y="3477098"/>
            <a:ext cx="107987" cy="125504"/>
          </a:xfrm>
          <a:prstGeom prst="arc">
            <a:avLst>
              <a:gd name="adj1" fmla="val 16200000"/>
              <a:gd name="adj2" fmla="val 22612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010709" y="5003002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מחבר ישר 105"/>
          <p:cNvCxnSpPr/>
          <p:nvPr/>
        </p:nvCxnSpPr>
        <p:spPr>
          <a:xfrm>
            <a:off x="4123743" y="5255681"/>
            <a:ext cx="479100" cy="0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קשת 106"/>
          <p:cNvSpPr/>
          <p:nvPr/>
        </p:nvSpPr>
        <p:spPr>
          <a:xfrm>
            <a:off x="4297694" y="5150087"/>
            <a:ext cx="107987" cy="125504"/>
          </a:xfrm>
          <a:prstGeom prst="arc">
            <a:avLst>
              <a:gd name="adj1" fmla="val 16200000"/>
              <a:gd name="adj2" fmla="val 22612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קבוצה 107"/>
          <p:cNvGrpSpPr/>
          <p:nvPr/>
        </p:nvGrpSpPr>
        <p:grpSpPr>
          <a:xfrm>
            <a:off x="3963853" y="4461344"/>
            <a:ext cx="1544174" cy="530267"/>
            <a:chOff x="6653004" y="3993512"/>
            <a:chExt cx="1544174" cy="530267"/>
          </a:xfrm>
        </p:grpSpPr>
        <p:sp>
          <p:nvSpPr>
            <p:cNvPr id="109" name="מקבילית 108"/>
            <p:cNvSpPr/>
            <p:nvPr/>
          </p:nvSpPr>
          <p:spPr>
            <a:xfrm rot="19929286">
              <a:off x="6653004" y="4246741"/>
              <a:ext cx="1233799" cy="277038"/>
            </a:xfrm>
            <a:prstGeom prst="parallelogram">
              <a:avLst>
                <a:gd name="adj" fmla="val 1791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מקבילית 109"/>
            <p:cNvSpPr/>
            <p:nvPr/>
          </p:nvSpPr>
          <p:spPr>
            <a:xfrm rot="19929286">
              <a:off x="7319421" y="3993512"/>
              <a:ext cx="877757" cy="269682"/>
            </a:xfrm>
            <a:prstGeom prst="parallelogram">
              <a:avLst>
                <a:gd name="adj" fmla="val 1791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מחבר ישר 110"/>
          <p:cNvCxnSpPr/>
          <p:nvPr/>
        </p:nvCxnSpPr>
        <p:spPr>
          <a:xfrm>
            <a:off x="5074349" y="4391381"/>
            <a:ext cx="0" cy="10965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367579" y="1761001"/>
            <a:ext cx="95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3" name="אובייקט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84649"/>
              </p:ext>
            </p:extLst>
          </p:nvPr>
        </p:nvGraphicFramePr>
        <p:xfrm>
          <a:off x="506288" y="4221945"/>
          <a:ext cx="23526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משוואה" r:id="rId3" imgW="2374900" imgH="279400" progId="Equation.3">
                  <p:embed/>
                </p:oleObj>
              </mc:Choice>
              <mc:Fallback>
                <p:oleObj name="משוואה" r:id="rId3" imgW="2374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88" y="4221945"/>
                        <a:ext cx="23526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אובייקט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232235"/>
              </p:ext>
            </p:extLst>
          </p:nvPr>
        </p:nvGraphicFramePr>
        <p:xfrm>
          <a:off x="5943475" y="4018778"/>
          <a:ext cx="30210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name="משוואה" r:id="rId5" imgW="3060360" imgH="482400" progId="Equation.3">
                  <p:embed/>
                </p:oleObj>
              </mc:Choice>
              <mc:Fallback>
                <p:oleObj name="משוואה" r:id="rId5" imgW="3060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75" y="4018778"/>
                        <a:ext cx="30210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אובייקט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353266"/>
              </p:ext>
            </p:extLst>
          </p:nvPr>
        </p:nvGraphicFramePr>
        <p:xfrm>
          <a:off x="6207001" y="4535509"/>
          <a:ext cx="26463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משוואה" r:id="rId7" imgW="2679480" imgH="342720" progId="Equation.3">
                  <p:embed/>
                </p:oleObj>
              </mc:Choice>
              <mc:Fallback>
                <p:oleObj name="משוואה" r:id="rId7" imgW="2679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001" y="4535509"/>
                        <a:ext cx="2646362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אובייקט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82465"/>
              </p:ext>
            </p:extLst>
          </p:nvPr>
        </p:nvGraphicFramePr>
        <p:xfrm>
          <a:off x="2282080" y="5525988"/>
          <a:ext cx="4162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משוואה" r:id="rId9" imgW="4064000" imgH="482600" progId="Equation.3">
                  <p:embed/>
                </p:oleObj>
              </mc:Choice>
              <mc:Fallback>
                <p:oleObj name="משוואה" r:id="rId9" imgW="406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080" y="5525988"/>
                        <a:ext cx="41624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949587" y="213350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36048" y="2135088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19960" y="3632119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87552" y="899947"/>
            <a:ext cx="122413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3</a:t>
            </a:fld>
            <a:endParaRPr lang="es-ES" sz="1200" dirty="0"/>
          </a:p>
        </p:txBody>
      </p:sp>
      <p:sp>
        <p:nvSpPr>
          <p:cNvPr id="122" name="Right Arrow 113"/>
          <p:cNvSpPr/>
          <p:nvPr/>
        </p:nvSpPr>
        <p:spPr>
          <a:xfrm rot="16200000">
            <a:off x="4577869" y="3304116"/>
            <a:ext cx="635446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3" name="Right Arrow 113"/>
          <p:cNvSpPr/>
          <p:nvPr/>
        </p:nvSpPr>
        <p:spPr>
          <a:xfrm rot="11962174">
            <a:off x="6033328" y="2641181"/>
            <a:ext cx="745264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4" name="Right Arrow 113"/>
          <p:cNvSpPr/>
          <p:nvPr/>
        </p:nvSpPr>
        <p:spPr>
          <a:xfrm rot="20578912">
            <a:off x="2664066" y="2626985"/>
            <a:ext cx="745264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1" name="TextBox 120"/>
          <p:cNvSpPr txBox="1"/>
          <p:nvPr/>
        </p:nvSpPr>
        <p:spPr>
          <a:xfrm>
            <a:off x="179512" y="908720"/>
            <a:ext cx="86106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 Transform Relations:</a:t>
            </a:r>
          </a:p>
        </p:txBody>
      </p:sp>
    </p:spTree>
    <p:extLst>
      <p:ext uri="{BB962C8B-B14F-4D97-AF65-F5344CB8AC3E}">
        <p14:creationId xmlns:p14="http://schemas.microsoft.com/office/powerpoint/2010/main" val="41021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to Angle Domain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מלבן 9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34" y="2133600"/>
            <a:ext cx="5966366" cy="198120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4518" r="32980" b="11523"/>
          <a:stretch/>
        </p:blipFill>
        <p:spPr bwMode="auto">
          <a:xfrm>
            <a:off x="3343956" y="4712502"/>
            <a:ext cx="2424294" cy="18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4509" r="33089" b="11524"/>
          <a:stretch/>
        </p:blipFill>
        <p:spPr bwMode="auto">
          <a:xfrm>
            <a:off x="480955" y="4710953"/>
            <a:ext cx="2422781" cy="182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קבוצה 8"/>
          <p:cNvGrpSpPr/>
          <p:nvPr/>
        </p:nvGrpSpPr>
        <p:grpSpPr>
          <a:xfrm>
            <a:off x="-15447" y="4303076"/>
            <a:ext cx="2943771" cy="2248868"/>
            <a:chOff x="2066469" y="1951510"/>
            <a:chExt cx="2943771" cy="2248868"/>
          </a:xfrm>
        </p:grpSpPr>
        <p:cxnSp>
          <p:nvCxnSpPr>
            <p:cNvPr id="10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1854271" y="2978372"/>
              <a:ext cx="639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z(m)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29943" y="2131103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4952" y="1951510"/>
              <a:ext cx="648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Times New Roman"/>
                  <a:cs typeface="Times New Roman"/>
                </a:rPr>
                <a:t>γ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5068" y="2121724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5314" y="213015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2846902" y="4310270"/>
            <a:ext cx="2944298" cy="2242930"/>
            <a:chOff x="2066469" y="1957448"/>
            <a:chExt cx="2944298" cy="2242930"/>
          </a:xfrm>
        </p:grpSpPr>
        <p:cxnSp>
          <p:nvCxnSpPr>
            <p:cNvPr id="20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1854271" y="2978372"/>
              <a:ext cx="639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z(m)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10487" y="2131103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952" y="1957448"/>
              <a:ext cx="648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latin typeface="Times New Roman"/>
                  <a:cs typeface="Times New Roman"/>
                </a:rPr>
                <a:t>ν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65068" y="2121724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05927" y="213015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9696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6662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2184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5360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מחבר ישר 33"/>
          <p:cNvCxnSpPr/>
          <p:nvPr/>
        </p:nvCxnSpPr>
        <p:spPr>
          <a:xfrm>
            <a:off x="4446809" y="4741649"/>
            <a:ext cx="0" cy="64008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11202" r="31490" b="11663"/>
          <a:stretch/>
        </p:blipFill>
        <p:spPr bwMode="auto">
          <a:xfrm>
            <a:off x="6416734" y="4445358"/>
            <a:ext cx="2651066" cy="20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76808" y="6462408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3432" y="542822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4088" y="588508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74088" y="6378227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8672" y="4924004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2320" y="6462408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740621" y="5820758"/>
            <a:ext cx="639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z(m)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80696" y="6562184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/>
                <a:cs typeface="Times New Roman"/>
              </a:rPr>
              <a:t>γ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7448" y="6570651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34592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-50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33712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5143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0256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5813266" y="4773213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7817" y="532770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-50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81723" y="4523245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89242" y="1859830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68769" y="1815921"/>
            <a:ext cx="1926991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4038090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49908" y="403967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95163" y="4077237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804219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example: -5º dipping reflector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מחבר ישר 56"/>
          <p:cNvCxnSpPr/>
          <p:nvPr/>
        </p:nvCxnSpPr>
        <p:spPr>
          <a:xfrm flipH="1">
            <a:off x="6588224" y="3108960"/>
            <a:ext cx="289806" cy="320040"/>
          </a:xfrm>
          <a:prstGeom prst="line">
            <a:avLst/>
          </a:prstGeom>
          <a:ln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5652120" y="3108466"/>
            <a:ext cx="290387" cy="320040"/>
          </a:xfrm>
          <a:prstGeom prst="line">
            <a:avLst/>
          </a:prstGeom>
          <a:ln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59847" y="2725470"/>
            <a:ext cx="792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05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inematic artifacts</a:t>
            </a:r>
            <a:endParaRPr lang="en-US" sz="105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מחבר ישר 62"/>
          <p:cNvCxnSpPr/>
          <p:nvPr/>
        </p:nvCxnSpPr>
        <p:spPr>
          <a:xfrm flipH="1">
            <a:off x="825810" y="5917272"/>
            <a:ext cx="289806" cy="320040"/>
          </a:xfrm>
          <a:prstGeom prst="line">
            <a:avLst/>
          </a:prstGeom>
          <a:ln>
            <a:solidFill>
              <a:srgbClr val="FFC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2265389" y="5916778"/>
            <a:ext cx="290387" cy="320040"/>
          </a:xfrm>
          <a:prstGeom prst="line">
            <a:avLst/>
          </a:prstGeom>
          <a:ln>
            <a:solidFill>
              <a:srgbClr val="FFC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51335" y="6164064"/>
            <a:ext cx="792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05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inematic artifacts</a:t>
            </a:r>
            <a:endParaRPr lang="en-US" sz="105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133600"/>
            <a:ext cx="9144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42640"/>
            <a:ext cx="86868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Quality Enhancement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6" y="4342526"/>
            <a:ext cx="340196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Dip-domain construction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5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765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Dip-Domain Specularity Filter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מלבן 9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7" name="אובייקט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91356"/>
              </p:ext>
            </p:extLst>
          </p:nvPr>
        </p:nvGraphicFramePr>
        <p:xfrm>
          <a:off x="413321" y="1905000"/>
          <a:ext cx="2844084" cy="107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9" name="משוואה" r:id="rId3" imgW="2628900" imgH="977900" progId="Equation.3">
                  <p:embed/>
                </p:oleObj>
              </mc:Choice>
              <mc:Fallback>
                <p:oleObj name="משוואה" r:id="rId3" imgW="26289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21" y="1905000"/>
                        <a:ext cx="2844084" cy="1073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חץ ימינה 137"/>
          <p:cNvSpPr/>
          <p:nvPr/>
        </p:nvSpPr>
        <p:spPr>
          <a:xfrm>
            <a:off x="3028805" y="2971800"/>
            <a:ext cx="93359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סוגר מסולסל שמאלי 138"/>
          <p:cNvSpPr/>
          <p:nvPr/>
        </p:nvSpPr>
        <p:spPr>
          <a:xfrm>
            <a:off x="149919" y="1941444"/>
            <a:ext cx="381000" cy="19873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0" name="אובייקט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746196"/>
              </p:ext>
            </p:extLst>
          </p:nvPr>
        </p:nvGraphicFramePr>
        <p:xfrm>
          <a:off x="1123805" y="3233085"/>
          <a:ext cx="1083016" cy="77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" name="משוואה" r:id="rId5" imgW="990360" imgH="685800" progId="Equation.3">
                  <p:embed/>
                </p:oleObj>
              </mc:Choice>
              <mc:Fallback>
                <p:oleObj name="משוואה" r:id="rId5" imgW="9903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805" y="3233085"/>
                        <a:ext cx="1083016" cy="776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" name="תמונה 1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4487"/>
            <a:ext cx="4158839" cy="3662313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1007192" y="436510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4518" r="32980" b="11523"/>
          <a:stretch/>
        </p:blipFill>
        <p:spPr bwMode="auto">
          <a:xfrm>
            <a:off x="638172" y="5092700"/>
            <a:ext cx="2376224" cy="16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4" name="Straight Arrow Connector 124"/>
          <p:cNvCxnSpPr/>
          <p:nvPr/>
        </p:nvCxnSpPr>
        <p:spPr>
          <a:xfrm flipH="1">
            <a:off x="588214" y="5090160"/>
            <a:ext cx="0" cy="169164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-69326" y="5642656"/>
            <a:ext cx="639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z(m)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Straight Arrow Connector 124"/>
          <p:cNvCxnSpPr/>
          <p:nvPr/>
        </p:nvCxnSpPr>
        <p:spPr>
          <a:xfrm>
            <a:off x="630817" y="5023387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871532" y="4849685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649059" y="4657979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/>
                <a:cs typeface="Times New Roman"/>
              </a:rPr>
              <a:t>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706446" y="4840306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454616" y="4836034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58116" y="5789457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25102" y="4990294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Straight Arrow Connector 124"/>
          <p:cNvCxnSpPr/>
          <p:nvPr/>
        </p:nvCxnSpPr>
        <p:spPr>
          <a:xfrm>
            <a:off x="3073399" y="5013608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3250814" y="4839906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079285" y="4648200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/>
                <a:cs typeface="Times New Roman"/>
              </a:rPr>
              <a:t>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136672" y="4830527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945102" y="4826255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4286" r="33336" b="11071"/>
          <a:stretch/>
        </p:blipFill>
        <p:spPr bwMode="auto">
          <a:xfrm>
            <a:off x="3063872" y="5082908"/>
            <a:ext cx="2727328" cy="16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" name="קבוצה 158"/>
          <p:cNvGrpSpPr/>
          <p:nvPr/>
        </p:nvGrpSpPr>
        <p:grpSpPr>
          <a:xfrm>
            <a:off x="997791" y="5715000"/>
            <a:ext cx="538566" cy="543712"/>
            <a:chOff x="3048000" y="2345323"/>
            <a:chExt cx="538566" cy="543712"/>
          </a:xfrm>
        </p:grpSpPr>
        <p:sp>
          <p:nvSpPr>
            <p:cNvPr id="160" name="מלבן 159"/>
            <p:cNvSpPr/>
            <p:nvPr/>
          </p:nvSpPr>
          <p:spPr>
            <a:xfrm>
              <a:off x="3048000" y="2590800"/>
              <a:ext cx="304800" cy="298235"/>
            </a:xfrm>
            <a:prstGeom prst="rect">
              <a:avLst/>
            </a:prstGeom>
            <a:noFill/>
            <a:ln>
              <a:solidFill>
                <a:srgbClr val="FFC000">
                  <a:alpha val="8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1" name="מחבר חץ ישר 160"/>
            <p:cNvCxnSpPr/>
            <p:nvPr/>
          </p:nvCxnSpPr>
          <p:spPr>
            <a:xfrm flipV="1">
              <a:off x="3169404" y="2345323"/>
              <a:ext cx="0" cy="245477"/>
            </a:xfrm>
            <a:prstGeom prst="straightConnector1">
              <a:avLst/>
            </a:prstGeom>
            <a:ln>
              <a:solidFill>
                <a:srgbClr val="FFC000">
                  <a:alpha val="8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מחבר חץ ישר 161"/>
            <p:cNvCxnSpPr/>
            <p:nvPr/>
          </p:nvCxnSpPr>
          <p:spPr>
            <a:xfrm>
              <a:off x="3357966" y="2776080"/>
              <a:ext cx="228600" cy="0"/>
            </a:xfrm>
            <a:prstGeom prst="straightConnector1">
              <a:avLst/>
            </a:prstGeom>
            <a:ln>
              <a:solidFill>
                <a:srgbClr val="FFC000">
                  <a:alpha val="8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698157" y="596935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90600" y="626023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941185" y="4365104"/>
            <a:ext cx="278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Specularity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 (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baseline="-25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6" name="אובייקט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62637"/>
              </p:ext>
            </p:extLst>
          </p:nvPr>
        </p:nvGraphicFramePr>
        <p:xfrm>
          <a:off x="4166889" y="2875756"/>
          <a:ext cx="1167111" cy="36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משוואה" r:id="rId10" imgW="799753" imgH="241195" progId="Equation.3">
                  <p:embed/>
                </p:oleObj>
              </mc:Choice>
              <mc:Fallback>
                <p:oleObj name="משוואה" r:id="rId10" imgW="79975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889" y="2875756"/>
                        <a:ext cx="1167111" cy="36220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A9198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TextBox 166"/>
          <p:cNvSpPr txBox="1"/>
          <p:nvPr/>
        </p:nvSpPr>
        <p:spPr>
          <a:xfrm>
            <a:off x="179512" y="800027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Design: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6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014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Dip-Domain Specularity Filter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800027"/>
            <a:ext cx="8610600" cy="111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Dip-Domain Specularity Filter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Kinematic artifacts elimination.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4642" r="33036" b="11786"/>
          <a:stretch/>
        </p:blipFill>
        <p:spPr bwMode="auto">
          <a:xfrm>
            <a:off x="3733375" y="4877132"/>
            <a:ext cx="2372414" cy="16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4642" r="33036" b="11786"/>
          <a:stretch/>
        </p:blipFill>
        <p:spPr bwMode="auto">
          <a:xfrm>
            <a:off x="6291838" y="4877443"/>
            <a:ext cx="2372414" cy="16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4643" r="33036" b="11785"/>
          <a:stretch/>
        </p:blipFill>
        <p:spPr bwMode="auto">
          <a:xfrm>
            <a:off x="3726322" y="2722357"/>
            <a:ext cx="2372414" cy="16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4643" r="33036" b="11785"/>
          <a:stretch/>
        </p:blipFill>
        <p:spPr bwMode="auto">
          <a:xfrm>
            <a:off x="6283897" y="2756411"/>
            <a:ext cx="2372414" cy="16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Arrow Connector 124"/>
          <p:cNvCxnSpPr/>
          <p:nvPr/>
        </p:nvCxnSpPr>
        <p:spPr>
          <a:xfrm>
            <a:off x="3736083" y="2665744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752078" y="249204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42678" y="2300336"/>
            <a:ext cx="648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17890" y="2482663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31322" y="2478391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Arrow Connector 124"/>
          <p:cNvCxnSpPr/>
          <p:nvPr/>
        </p:nvCxnSpPr>
        <p:spPr>
          <a:xfrm>
            <a:off x="6287724" y="2701444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303719" y="252774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294319" y="2336036"/>
            <a:ext cx="648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69531" y="2518363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82963" y="2514091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Arrow Connector 124"/>
          <p:cNvCxnSpPr/>
          <p:nvPr/>
        </p:nvCxnSpPr>
        <p:spPr>
          <a:xfrm>
            <a:off x="3744662" y="4823440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880577" y="4649738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51257" y="4458032"/>
            <a:ext cx="6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Times New Roman"/>
                <a:cs typeface="Times New Roman"/>
              </a:rPr>
              <a:t>γ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26469" y="4640359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606009" y="4636087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Straight Arrow Connector 124"/>
          <p:cNvCxnSpPr/>
          <p:nvPr/>
        </p:nvCxnSpPr>
        <p:spPr>
          <a:xfrm>
            <a:off x="6302825" y="4830234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438740" y="465653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309420" y="4464826"/>
            <a:ext cx="6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Times New Roman"/>
                <a:cs typeface="Times New Roman"/>
              </a:rPr>
              <a:t>γ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384632" y="4647153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164172" y="4642881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Straight Arrow Connector 124"/>
          <p:cNvCxnSpPr/>
          <p:nvPr/>
        </p:nvCxnSpPr>
        <p:spPr>
          <a:xfrm flipH="1">
            <a:off x="1081615" y="4905712"/>
            <a:ext cx="0" cy="169164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24"/>
          <p:cNvCxnSpPr/>
          <p:nvPr/>
        </p:nvCxnSpPr>
        <p:spPr>
          <a:xfrm>
            <a:off x="1124218" y="4838939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295495" y="4665237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52508" y="4473531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/>
                <a:cs typeface="Times New Roman"/>
              </a:rPr>
              <a:t>γ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209895" y="4655858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07119" y="4651586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36887" y="5605009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03873" y="4805846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14464" r="33135" b="11786"/>
          <a:stretch/>
        </p:blipFill>
        <p:spPr bwMode="auto">
          <a:xfrm>
            <a:off x="1143608" y="4884459"/>
            <a:ext cx="2377440" cy="168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14642" r="33035" b="11786"/>
          <a:stretch/>
        </p:blipFill>
        <p:spPr bwMode="auto">
          <a:xfrm>
            <a:off x="1138615" y="2726929"/>
            <a:ext cx="2373813" cy="16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" name="Straight Arrow Connector 124"/>
          <p:cNvCxnSpPr/>
          <p:nvPr/>
        </p:nvCxnSpPr>
        <p:spPr>
          <a:xfrm flipH="1">
            <a:off x="1100201" y="2734549"/>
            <a:ext cx="0" cy="169164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4"/>
          <p:cNvCxnSpPr/>
          <p:nvPr/>
        </p:nvCxnSpPr>
        <p:spPr>
          <a:xfrm>
            <a:off x="1142804" y="2667776"/>
            <a:ext cx="237744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158799" y="2494074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149399" y="2302368"/>
            <a:ext cx="648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224611" y="2484695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38043" y="2480423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64937" y="342606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089" y="2634683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382685" y="3289887"/>
            <a:ext cx="639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z(m)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327354" y="5487648"/>
            <a:ext cx="639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z(m)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72603" y="1960820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55311" y="1960820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Filtered (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baseline="-25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603761" y="1960820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Filtered (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7</a:t>
            </a:fld>
            <a:endParaRPr lang="es-E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-69530" y="4581128"/>
            <a:ext cx="118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: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107093" y="2480196"/>
            <a:ext cx="12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Dip-Domain Specularity Filter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800027"/>
            <a:ext cx="8610600" cy="111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Dip-Domain Specularity Filter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Filter efficiency when velocity errors are present.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105400"/>
            <a:ext cx="118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: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763" y="3249631"/>
            <a:ext cx="12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474" y="2482393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u="none" dirty="0">
                <a:solidFill>
                  <a:srgbClr val="00B0F0"/>
                </a:solidFill>
              </a:rPr>
              <a:t>Original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9842" y="2482393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u="none" dirty="0">
                <a:solidFill>
                  <a:srgbClr val="00B0F0"/>
                </a:solidFill>
              </a:rPr>
              <a:t>Filtered (</a:t>
            </a:r>
            <a:r>
              <a:rPr lang="en-US" sz="1800" u="none" dirty="0" err="1">
                <a:solidFill>
                  <a:srgbClr val="00B0F0"/>
                </a:solidFill>
              </a:rPr>
              <a:t>W</a:t>
            </a:r>
            <a:r>
              <a:rPr lang="en-US" sz="1800" u="none" baseline="-25000" dirty="0" err="1">
                <a:solidFill>
                  <a:srgbClr val="00B0F0"/>
                </a:solidFill>
              </a:rPr>
              <a:t>spec</a:t>
            </a:r>
            <a:r>
              <a:rPr lang="en-US" sz="1800" u="none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3092" y="248360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u="none" dirty="0">
                <a:solidFill>
                  <a:srgbClr val="00B0F0"/>
                </a:solidFill>
              </a:rPr>
              <a:t>Original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0364" y="248360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u="none" dirty="0">
                <a:solidFill>
                  <a:srgbClr val="00B0F0"/>
                </a:solidFill>
              </a:rPr>
              <a:t>Filtered (</a:t>
            </a:r>
            <a:r>
              <a:rPr lang="en-US" sz="1800" u="none" dirty="0" err="1">
                <a:solidFill>
                  <a:srgbClr val="00B0F0"/>
                </a:solidFill>
              </a:rPr>
              <a:t>W</a:t>
            </a:r>
            <a:r>
              <a:rPr lang="en-US" sz="1800" u="none" baseline="-25000" dirty="0" err="1">
                <a:solidFill>
                  <a:srgbClr val="00B0F0"/>
                </a:solidFill>
              </a:rPr>
              <a:t>spec</a:t>
            </a:r>
            <a:r>
              <a:rPr lang="en-US" sz="1800" u="none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2768" y="1965457"/>
            <a:ext cx="2286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110%V</a:t>
            </a:r>
            <a:endParaRPr lang="en-US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4850" y="1965457"/>
            <a:ext cx="2286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90%V</a:t>
            </a:r>
            <a:endParaRPr lang="en-US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61014"/>
            <a:ext cx="8106544" cy="3788571"/>
          </a:xfrm>
          <a:prstGeom prst="rect">
            <a:avLst/>
          </a:prstGeom>
        </p:spPr>
      </p:pic>
      <p:sp>
        <p:nvSpPr>
          <p:cNvPr id="16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8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5061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Dip-Domain Specularity Filter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800027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 (Offshore east Mediterranean Sea):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07" y="1649011"/>
            <a:ext cx="4230327" cy="479015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9222"/>
            <a:ext cx="4460407" cy="2648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5908" y="2462768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846531"/>
            <a:ext cx="214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Filtered HOCIG: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38737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ection (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383758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Filtered Image Section (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=0):</a:t>
            </a:r>
          </a:p>
        </p:txBody>
      </p:sp>
      <p:sp>
        <p:nvSpPr>
          <p:cNvPr id="14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9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5061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703</Words>
  <Application>Microsoft Office PowerPoint</Application>
  <PresentationFormat>‫הצגה על המסך (4:3)</PresentationFormat>
  <Paragraphs>304</Paragraphs>
  <Slides>25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7" baseType="lpstr">
      <vt:lpstr>Diseño predeterminado</vt:lpstr>
      <vt:lpstr>משוואה</vt:lpstr>
      <vt:lpstr>Angle-Domain RTM: a Dip-Angle Construction</vt:lpstr>
      <vt:lpstr>מצגת של PowerPoint</vt:lpstr>
      <vt:lpstr>Subsurface Offset to Angle Domain</vt:lpstr>
      <vt:lpstr>Subsurface Offset to Angle Domain</vt:lpstr>
      <vt:lpstr>מצגת של PowerPoint</vt:lpstr>
      <vt:lpstr>Dip-Domain Specularity Filter</vt:lpstr>
      <vt:lpstr>Dip-Domain Specularity Filter</vt:lpstr>
      <vt:lpstr>Dip-Domain Specularity Filter</vt:lpstr>
      <vt:lpstr>Dip-Domain Specularity Filter</vt:lpstr>
      <vt:lpstr>Dip-Domain Specularity Filter</vt:lpstr>
      <vt:lpstr>מצגת של PowerPoint</vt:lpstr>
      <vt:lpstr>Diffraction Imaging (example#1)</vt:lpstr>
      <vt:lpstr>Diffraction Imaging (example#1)</vt:lpstr>
      <vt:lpstr>Diffraction Imaging (example#1)</vt:lpstr>
      <vt:lpstr>Diffraction Imaging (example#2)</vt:lpstr>
      <vt:lpstr>Diffraction Imaging (example#2)</vt:lpstr>
      <vt:lpstr>Diffraction Imaging (example#3)</vt:lpstr>
      <vt:lpstr>Diffraction Imaging (example#3)</vt:lpstr>
      <vt:lpstr>Diffraction Imaging (example#3)</vt:lpstr>
      <vt:lpstr>Diffraction Imaging (example#3)</vt:lpstr>
      <vt:lpstr>Diffraction Imaging (example#3)</vt:lpstr>
      <vt:lpstr>Diffraction Imaging (example#3)</vt:lpstr>
      <vt:lpstr>Diffraction Imaging (example#3)</vt:lpstr>
      <vt:lpstr>מצגת של PowerPoint</vt:lpstr>
      <vt:lpstr>מצגת של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raanan dafni</cp:lastModifiedBy>
  <cp:revision>380</cp:revision>
  <dcterms:created xsi:type="dcterms:W3CDTF">2009-01-22T01:38:59Z</dcterms:created>
  <dcterms:modified xsi:type="dcterms:W3CDTF">2016-04-21T17:07:12Z</dcterms:modified>
</cp:coreProperties>
</file>