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406" r:id="rId2"/>
    <p:sldId id="256" r:id="rId3"/>
    <p:sldId id="257" r:id="rId4"/>
    <p:sldId id="371" r:id="rId5"/>
    <p:sldId id="392" r:id="rId6"/>
    <p:sldId id="374" r:id="rId7"/>
    <p:sldId id="403" r:id="rId8"/>
    <p:sldId id="287" r:id="rId9"/>
    <p:sldId id="259" r:id="rId10"/>
    <p:sldId id="372" r:id="rId11"/>
    <p:sldId id="376" r:id="rId12"/>
    <p:sldId id="404" r:id="rId13"/>
    <p:sldId id="405" r:id="rId14"/>
    <p:sldId id="394" r:id="rId15"/>
    <p:sldId id="395" r:id="rId16"/>
    <p:sldId id="396" r:id="rId17"/>
    <p:sldId id="391" r:id="rId18"/>
    <p:sldId id="397" r:id="rId19"/>
    <p:sldId id="398" r:id="rId20"/>
    <p:sldId id="399" r:id="rId21"/>
    <p:sldId id="400" r:id="rId22"/>
    <p:sldId id="401" r:id="rId23"/>
    <p:sldId id="329" r:id="rId24"/>
    <p:sldId id="402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842" autoAdjust="0"/>
  </p:normalViewPr>
  <p:slideViewPr>
    <p:cSldViewPr>
      <p:cViewPr varScale="1">
        <p:scale>
          <a:sx n="75" d="100"/>
          <a:sy n="75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1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A108-37C2-4D73-BA09-3D667EEB74F9}" type="datetimeFigureOut">
              <a:rPr lang="en-US" smtClean="0"/>
              <a:t>22-Apr-16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66531-FA13-4455-9042-66EEAFB0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9A327-3CC9-4098-89F1-EE62FACC10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85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7521-46E4-4BFF-9BDE-89E5D77922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2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87390-4EC9-4E9D-B43C-312C951D65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98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085A-B63F-4A2C-9081-3ADAE2702E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7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7B5C-A9F7-4B26-B1BE-E79CAB4A52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6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5646-EB40-45D1-971E-CFCA400CB0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68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7305-CFBC-4C65-9D6B-552E1CD46B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62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5761F-CC79-433F-B49F-146AF1B88B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72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3075-9111-4F0D-B5BA-2C831A96A5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85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CFF4-786A-4395-9FF7-E7A4BC2D7C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16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7C7D-DED1-4AEA-AFFA-3830B96780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72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C0D1521-2620-4C4A-911B-1B7CB5BFEC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8.png"/><Relationship Id="rId3" Type="http://schemas.openxmlformats.org/officeDocument/2006/relationships/image" Target="../media/image34.tif"/><Relationship Id="rId7" Type="http://schemas.openxmlformats.org/officeDocument/2006/relationships/image" Target="../media/image32.wmf"/><Relationship Id="rId12" Type="http://schemas.openxmlformats.org/officeDocument/2006/relationships/image" Target="../media/image37.t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6.tif"/><Relationship Id="rId5" Type="http://schemas.openxmlformats.org/officeDocument/2006/relationships/image" Target="../media/image31.wmf"/><Relationship Id="rId15" Type="http://schemas.openxmlformats.org/officeDocument/2006/relationships/image" Target="../media/image40.png"/><Relationship Id="rId10" Type="http://schemas.openxmlformats.org/officeDocument/2006/relationships/image" Target="../media/image35.ti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3.wmf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6.tif"/><Relationship Id="rId3" Type="http://schemas.openxmlformats.org/officeDocument/2006/relationships/image" Target="../media/image43.png"/><Relationship Id="rId7" Type="http://schemas.openxmlformats.org/officeDocument/2006/relationships/image" Target="../media/image41.wmf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45.png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31.wmf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image" Target="../media/image9.w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microsoft.com/office/2007/relationships/hdphoto" Target="../media/hdphoto1.wdp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024275"/>
            <a:ext cx="8507288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300000"/>
              </a:lnSpc>
              <a:buFont typeface="Wingdings" pitchFamily="2" charset="2"/>
              <a:buChar char="Ø"/>
              <a:defRPr sz="2000"/>
            </a:lvl1pPr>
          </a:lstStyle>
          <a:p>
            <a:pPr marL="0" indent="0">
              <a:lnSpc>
                <a:spcPct val="250000"/>
              </a:lnSpc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Raanan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Dafni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Geophysics (Tel-Aviv University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Paradigm R&amp;D (2009-2014)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Post-Doc (Rice University)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Interest: 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“Wave-equation based imaging/inversion methods in the angle-domain”</a:t>
            </a:r>
          </a:p>
        </p:txBody>
      </p:sp>
    </p:spTree>
    <p:extLst>
      <p:ext uri="{BB962C8B-B14F-4D97-AF65-F5344CB8AC3E}">
        <p14:creationId xmlns:p14="http://schemas.microsoft.com/office/powerpoint/2010/main" val="9816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231271" y="1026710"/>
            <a:ext cx="86106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 Transform Relations: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to Angle Domain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86899" y="2466392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28"/>
          <p:cNvGrpSpPr/>
          <p:nvPr/>
        </p:nvGrpSpPr>
        <p:grpSpPr>
          <a:xfrm>
            <a:off x="3342739" y="1233940"/>
            <a:ext cx="2580293" cy="1646593"/>
            <a:chOff x="5087837" y="3943271"/>
            <a:chExt cx="2151163" cy="1718159"/>
          </a:xfrm>
        </p:grpSpPr>
        <p:sp>
          <p:nvSpPr>
            <p:cNvPr id="61" name="TextBox 60"/>
            <p:cNvSpPr txBox="1"/>
            <p:nvPr/>
          </p:nvSpPr>
          <p:spPr>
            <a:xfrm rot="18957781">
              <a:off x="5087837" y="4013375"/>
              <a:ext cx="716284" cy="289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dirty="0"/>
                <a:t>h</a:t>
              </a:r>
            </a:p>
          </p:txBody>
        </p:sp>
        <p:grpSp>
          <p:nvGrpSpPr>
            <p:cNvPr id="62" name="Group 29"/>
            <p:cNvGrpSpPr/>
            <p:nvPr/>
          </p:nvGrpSpPr>
          <p:grpSpPr>
            <a:xfrm>
              <a:off x="5316694" y="3943271"/>
              <a:ext cx="1922306" cy="1718159"/>
              <a:chOff x="3945094" y="186841"/>
              <a:chExt cx="1922306" cy="1718159"/>
            </a:xfrm>
          </p:grpSpPr>
          <p:sp>
            <p:nvSpPr>
              <p:cNvPr id="64" name="Cube 33"/>
              <p:cNvSpPr/>
              <p:nvPr/>
            </p:nvSpPr>
            <p:spPr>
              <a:xfrm>
                <a:off x="4014704" y="304799"/>
                <a:ext cx="1852696" cy="1600201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34"/>
              <p:cNvGrpSpPr/>
              <p:nvPr/>
            </p:nvGrpSpPr>
            <p:grpSpPr>
              <a:xfrm>
                <a:off x="3945094" y="186841"/>
                <a:ext cx="1545846" cy="1653558"/>
                <a:chOff x="3945094" y="186841"/>
                <a:chExt cx="1545846" cy="1653558"/>
              </a:xfrm>
            </p:grpSpPr>
            <p:cxnSp>
              <p:nvCxnSpPr>
                <p:cNvPr id="66" name="Straight Arrow Connector 35"/>
                <p:cNvCxnSpPr/>
                <p:nvPr/>
              </p:nvCxnSpPr>
              <p:spPr>
                <a:xfrm flipH="1">
                  <a:off x="3945094" y="186841"/>
                  <a:ext cx="411479" cy="5138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36"/>
                <p:cNvCxnSpPr/>
                <p:nvPr/>
              </p:nvCxnSpPr>
              <p:spPr>
                <a:xfrm>
                  <a:off x="4118752" y="652028"/>
                  <a:ext cx="137218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37"/>
                <p:cNvCxnSpPr/>
                <p:nvPr/>
              </p:nvCxnSpPr>
              <p:spPr>
                <a:xfrm>
                  <a:off x="3957737" y="794441"/>
                  <a:ext cx="1" cy="10459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TextBox 62"/>
            <p:cNvSpPr txBox="1"/>
            <p:nvPr/>
          </p:nvSpPr>
          <p:spPr>
            <a:xfrm>
              <a:off x="5706687" y="4157154"/>
              <a:ext cx="800098" cy="289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Right Arrow 113"/>
          <p:cNvSpPr/>
          <p:nvPr/>
        </p:nvSpPr>
        <p:spPr>
          <a:xfrm rot="1122506">
            <a:off x="5980332" y="2800055"/>
            <a:ext cx="74526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0" name="Right Arrow 113"/>
          <p:cNvSpPr/>
          <p:nvPr/>
        </p:nvSpPr>
        <p:spPr>
          <a:xfrm rot="9841033">
            <a:off x="2702170" y="2774921"/>
            <a:ext cx="74526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1" name="מלבן 70"/>
          <p:cNvSpPr/>
          <p:nvPr/>
        </p:nvSpPr>
        <p:spPr>
          <a:xfrm>
            <a:off x="7298585" y="2765436"/>
            <a:ext cx="914400" cy="1135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מלבן 71"/>
          <p:cNvSpPr/>
          <p:nvPr/>
        </p:nvSpPr>
        <p:spPr>
          <a:xfrm>
            <a:off x="1145020" y="2752184"/>
            <a:ext cx="1288607" cy="1135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ight Arrow 113"/>
          <p:cNvSpPr/>
          <p:nvPr/>
        </p:nvSpPr>
        <p:spPr>
          <a:xfrm rot="5400000">
            <a:off x="4439449" y="3302731"/>
            <a:ext cx="63544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4" name="Cube 33"/>
          <p:cNvSpPr/>
          <p:nvPr/>
        </p:nvSpPr>
        <p:spPr>
          <a:xfrm>
            <a:off x="4092917" y="4053536"/>
            <a:ext cx="1308848" cy="1434352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Arrow Connector 37"/>
          <p:cNvCxnSpPr/>
          <p:nvPr/>
        </p:nvCxnSpPr>
        <p:spPr>
          <a:xfrm>
            <a:off x="1084101" y="2827500"/>
            <a:ext cx="1" cy="1002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6200000">
            <a:off x="620544" y="3164453"/>
            <a:ext cx="6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77" name="Straight Arrow Connector 36"/>
          <p:cNvCxnSpPr/>
          <p:nvPr/>
        </p:nvCxnSpPr>
        <p:spPr>
          <a:xfrm>
            <a:off x="1145020" y="2693491"/>
            <a:ext cx="12607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297420" y="2453140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6200000">
            <a:off x="3197978" y="2151622"/>
            <a:ext cx="6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80" name="Straight Arrow Connector 37"/>
          <p:cNvCxnSpPr/>
          <p:nvPr/>
        </p:nvCxnSpPr>
        <p:spPr>
          <a:xfrm>
            <a:off x="7230942" y="2840752"/>
            <a:ext cx="1" cy="1002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6200000">
            <a:off x="6767385" y="3177705"/>
            <a:ext cx="6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82" name="Straight Arrow Connector 36"/>
          <p:cNvCxnSpPr/>
          <p:nvPr/>
        </p:nvCxnSpPr>
        <p:spPr>
          <a:xfrm>
            <a:off x="7325481" y="2706743"/>
            <a:ext cx="88750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102807" y="4116288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Arrow Connector 37"/>
          <p:cNvCxnSpPr/>
          <p:nvPr/>
        </p:nvCxnSpPr>
        <p:spPr>
          <a:xfrm>
            <a:off x="4025274" y="4490648"/>
            <a:ext cx="1" cy="1002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6200000">
            <a:off x="3568441" y="4827601"/>
            <a:ext cx="65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86" name="Straight Arrow Connector 36"/>
          <p:cNvCxnSpPr/>
          <p:nvPr/>
        </p:nvCxnSpPr>
        <p:spPr>
          <a:xfrm>
            <a:off x="4161957" y="4339722"/>
            <a:ext cx="88750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 rot="18957781">
            <a:off x="3738273" y="3960605"/>
            <a:ext cx="85917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h</a:t>
            </a:r>
          </a:p>
        </p:txBody>
      </p:sp>
      <p:cxnSp>
        <p:nvCxnSpPr>
          <p:cNvPr id="88" name="Straight Arrow Connector 35"/>
          <p:cNvCxnSpPr/>
          <p:nvPr/>
        </p:nvCxnSpPr>
        <p:spPr>
          <a:xfrm flipH="1">
            <a:off x="3990035" y="3968494"/>
            <a:ext cx="435276" cy="4290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ישר 88"/>
          <p:cNvCxnSpPr/>
          <p:nvPr/>
        </p:nvCxnSpPr>
        <p:spPr>
          <a:xfrm>
            <a:off x="4739950" y="1734593"/>
            <a:ext cx="0" cy="11498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>
            <a:off x="7764661" y="2763381"/>
            <a:ext cx="0" cy="11498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ישר 90"/>
          <p:cNvCxnSpPr/>
          <p:nvPr/>
        </p:nvCxnSpPr>
        <p:spPr>
          <a:xfrm flipV="1">
            <a:off x="1297420" y="3095924"/>
            <a:ext cx="907607" cy="48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ישר 91"/>
          <p:cNvCxnSpPr/>
          <p:nvPr/>
        </p:nvCxnSpPr>
        <p:spPr>
          <a:xfrm flipV="1">
            <a:off x="7388233" y="2986344"/>
            <a:ext cx="762000" cy="65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מחבר ישר 92"/>
          <p:cNvCxnSpPr/>
          <p:nvPr/>
        </p:nvCxnSpPr>
        <p:spPr>
          <a:xfrm>
            <a:off x="4563565" y="4391381"/>
            <a:ext cx="0" cy="109728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190527" y="3395145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97189" y="3330013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קשת 97"/>
          <p:cNvSpPr/>
          <p:nvPr/>
        </p:nvSpPr>
        <p:spPr>
          <a:xfrm>
            <a:off x="7453982" y="3519744"/>
            <a:ext cx="152400" cy="152400"/>
          </a:xfrm>
          <a:prstGeom prst="arc">
            <a:avLst>
              <a:gd name="adj1" fmla="val 16200000"/>
              <a:gd name="adj2" fmla="val 22612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מחבר ישר 98"/>
          <p:cNvCxnSpPr/>
          <p:nvPr/>
        </p:nvCxnSpPr>
        <p:spPr>
          <a:xfrm>
            <a:off x="7397377" y="3641446"/>
            <a:ext cx="475488" cy="0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850135" y="4314166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קשת 100"/>
          <p:cNvSpPr/>
          <p:nvPr/>
        </p:nvSpPr>
        <p:spPr>
          <a:xfrm>
            <a:off x="5185649" y="4541978"/>
            <a:ext cx="82955" cy="112840"/>
          </a:xfrm>
          <a:prstGeom prst="arc">
            <a:avLst>
              <a:gd name="adj1" fmla="val 16200000"/>
              <a:gd name="adj2" fmla="val 210233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מחבר ישר 101"/>
          <p:cNvCxnSpPr/>
          <p:nvPr/>
        </p:nvCxnSpPr>
        <p:spPr>
          <a:xfrm flipV="1">
            <a:off x="5094273" y="4475506"/>
            <a:ext cx="295656" cy="274104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/>
          <p:nvPr/>
        </p:nvCxnSpPr>
        <p:spPr>
          <a:xfrm>
            <a:off x="1310223" y="3582692"/>
            <a:ext cx="479100" cy="0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קשת 103"/>
          <p:cNvSpPr/>
          <p:nvPr/>
        </p:nvSpPr>
        <p:spPr>
          <a:xfrm>
            <a:off x="1484174" y="3477098"/>
            <a:ext cx="107987" cy="125504"/>
          </a:xfrm>
          <a:prstGeom prst="arc">
            <a:avLst>
              <a:gd name="adj1" fmla="val 16200000"/>
              <a:gd name="adj2" fmla="val 22612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010709" y="5003002"/>
            <a:ext cx="959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מחבר ישר 105"/>
          <p:cNvCxnSpPr/>
          <p:nvPr/>
        </p:nvCxnSpPr>
        <p:spPr>
          <a:xfrm>
            <a:off x="4123743" y="5255681"/>
            <a:ext cx="479100" cy="0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קשת 106"/>
          <p:cNvSpPr/>
          <p:nvPr/>
        </p:nvSpPr>
        <p:spPr>
          <a:xfrm>
            <a:off x="4297694" y="5150087"/>
            <a:ext cx="107987" cy="125504"/>
          </a:xfrm>
          <a:prstGeom prst="arc">
            <a:avLst>
              <a:gd name="adj1" fmla="val 16200000"/>
              <a:gd name="adj2" fmla="val 22612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קבוצה 107"/>
          <p:cNvGrpSpPr/>
          <p:nvPr/>
        </p:nvGrpSpPr>
        <p:grpSpPr>
          <a:xfrm>
            <a:off x="3963853" y="4461344"/>
            <a:ext cx="1544174" cy="530267"/>
            <a:chOff x="6653004" y="3993512"/>
            <a:chExt cx="1544174" cy="530267"/>
          </a:xfrm>
        </p:grpSpPr>
        <p:sp>
          <p:nvSpPr>
            <p:cNvPr id="109" name="מקבילית 108"/>
            <p:cNvSpPr/>
            <p:nvPr/>
          </p:nvSpPr>
          <p:spPr>
            <a:xfrm rot="19929286">
              <a:off x="6653004" y="4246741"/>
              <a:ext cx="1233799" cy="277038"/>
            </a:xfrm>
            <a:prstGeom prst="parallelogram">
              <a:avLst>
                <a:gd name="adj" fmla="val 1791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מקבילית 109"/>
            <p:cNvSpPr/>
            <p:nvPr/>
          </p:nvSpPr>
          <p:spPr>
            <a:xfrm rot="19929286">
              <a:off x="7319421" y="3993512"/>
              <a:ext cx="877757" cy="269682"/>
            </a:xfrm>
            <a:prstGeom prst="parallelogram">
              <a:avLst>
                <a:gd name="adj" fmla="val 1791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מחבר ישר 110"/>
          <p:cNvCxnSpPr/>
          <p:nvPr/>
        </p:nvCxnSpPr>
        <p:spPr>
          <a:xfrm>
            <a:off x="5074349" y="4391381"/>
            <a:ext cx="0" cy="10965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367579" y="1761001"/>
            <a:ext cx="959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x’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3" name="אובייקט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79531"/>
              </p:ext>
            </p:extLst>
          </p:nvPr>
        </p:nvGraphicFramePr>
        <p:xfrm>
          <a:off x="506288" y="4221945"/>
          <a:ext cx="23526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" name="משוואה" r:id="rId3" imgW="2374900" imgH="279400" progId="Equation.3">
                  <p:embed/>
                </p:oleObj>
              </mc:Choice>
              <mc:Fallback>
                <p:oleObj name="משוואה" r:id="rId3" imgW="2374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88" y="4221945"/>
                        <a:ext cx="23526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אובייקט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07102"/>
              </p:ext>
            </p:extLst>
          </p:nvPr>
        </p:nvGraphicFramePr>
        <p:xfrm>
          <a:off x="5943475" y="4018778"/>
          <a:ext cx="30210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" name="משוואה" r:id="rId5" imgW="3060360" imgH="482400" progId="Equation.3">
                  <p:embed/>
                </p:oleObj>
              </mc:Choice>
              <mc:Fallback>
                <p:oleObj name="משוואה" r:id="rId5" imgW="3060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75" y="4018778"/>
                        <a:ext cx="30210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אובייקט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492211"/>
              </p:ext>
            </p:extLst>
          </p:nvPr>
        </p:nvGraphicFramePr>
        <p:xfrm>
          <a:off x="6207001" y="4535509"/>
          <a:ext cx="26463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" name="משוואה" r:id="rId7" imgW="2679480" imgH="342720" progId="Equation.3">
                  <p:embed/>
                </p:oleObj>
              </mc:Choice>
              <mc:Fallback>
                <p:oleObj name="משוואה" r:id="rId7" imgW="2679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001" y="4535509"/>
                        <a:ext cx="2646362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אובייקט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041829"/>
              </p:ext>
            </p:extLst>
          </p:nvPr>
        </p:nvGraphicFramePr>
        <p:xfrm>
          <a:off x="2282080" y="5525988"/>
          <a:ext cx="4162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" name="משוואה" r:id="rId9" imgW="4064000" imgH="482600" progId="Equation.3">
                  <p:embed/>
                </p:oleObj>
              </mc:Choice>
              <mc:Fallback>
                <p:oleObj name="משוואה" r:id="rId9" imgW="406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080" y="5525988"/>
                        <a:ext cx="41624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949587" y="213350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36048" y="2135088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19960" y="3632119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87552" y="899947"/>
            <a:ext cx="122413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10</a:t>
            </a:fld>
            <a:endParaRPr lang="es-ES" sz="1200" dirty="0"/>
          </a:p>
        </p:txBody>
      </p:sp>
      <p:sp>
        <p:nvSpPr>
          <p:cNvPr id="122" name="Right Arrow 113"/>
          <p:cNvSpPr/>
          <p:nvPr/>
        </p:nvSpPr>
        <p:spPr>
          <a:xfrm rot="16200000">
            <a:off x="4577869" y="3304116"/>
            <a:ext cx="635446" cy="457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3" name="Right Arrow 113"/>
          <p:cNvSpPr/>
          <p:nvPr/>
        </p:nvSpPr>
        <p:spPr>
          <a:xfrm rot="11962174">
            <a:off x="6033328" y="2641181"/>
            <a:ext cx="745264" cy="457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4" name="Right Arrow 113"/>
          <p:cNvSpPr/>
          <p:nvPr/>
        </p:nvSpPr>
        <p:spPr>
          <a:xfrm rot="20578912">
            <a:off x="2664066" y="2626985"/>
            <a:ext cx="745264" cy="457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6172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 Domain Decomposition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מלבן 95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34" y="2133600"/>
            <a:ext cx="5966366" cy="198120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4518" r="32980" b="11523"/>
          <a:stretch/>
        </p:blipFill>
        <p:spPr bwMode="auto">
          <a:xfrm>
            <a:off x="3343956" y="4712502"/>
            <a:ext cx="2424294" cy="18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4509" r="33089" b="11524"/>
          <a:stretch/>
        </p:blipFill>
        <p:spPr bwMode="auto">
          <a:xfrm>
            <a:off x="480955" y="4710953"/>
            <a:ext cx="2422781" cy="182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קבוצה 8"/>
          <p:cNvGrpSpPr/>
          <p:nvPr/>
        </p:nvGrpSpPr>
        <p:grpSpPr>
          <a:xfrm>
            <a:off x="-15447" y="4303076"/>
            <a:ext cx="2943771" cy="2248868"/>
            <a:chOff x="2066469" y="1951510"/>
            <a:chExt cx="2943771" cy="2248868"/>
          </a:xfrm>
        </p:grpSpPr>
        <p:cxnSp>
          <p:nvCxnSpPr>
            <p:cNvPr id="10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1854271" y="2978372"/>
              <a:ext cx="639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z(m)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29943" y="2131103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-40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4952" y="1951510"/>
              <a:ext cx="6486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Times New Roman"/>
                  <a:cs typeface="Times New Roman"/>
                </a:rPr>
                <a:t>γ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5068" y="2121724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65314" y="213015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2846902" y="4310270"/>
            <a:ext cx="2944298" cy="2242930"/>
            <a:chOff x="2066469" y="1957448"/>
            <a:chExt cx="2944298" cy="2242930"/>
          </a:xfrm>
        </p:grpSpPr>
        <p:cxnSp>
          <p:nvCxnSpPr>
            <p:cNvPr id="20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1854271" y="2978372"/>
              <a:ext cx="639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z(m)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10487" y="2131103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-40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952" y="1957448"/>
              <a:ext cx="6486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latin typeface="Times New Roman"/>
                  <a:cs typeface="Times New Roman"/>
                </a:rPr>
                <a:t>ν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65068" y="2121724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05927" y="213015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9696" y="448235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6662" y="448235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2184" y="448235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5360" y="448235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מחבר ישר 33"/>
          <p:cNvCxnSpPr/>
          <p:nvPr/>
        </p:nvCxnSpPr>
        <p:spPr>
          <a:xfrm>
            <a:off x="4446809" y="4741649"/>
            <a:ext cx="0" cy="64008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11202" r="31490" b="11663"/>
          <a:stretch/>
        </p:blipFill>
        <p:spPr bwMode="auto">
          <a:xfrm>
            <a:off x="6416734" y="4445358"/>
            <a:ext cx="2651066" cy="20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76808" y="6462408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3432" y="542822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74088" y="588508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74088" y="6378227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8672" y="4924004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2320" y="6462408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740621" y="5820758"/>
            <a:ext cx="639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z(m)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80696" y="6562184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Times New Roman"/>
                <a:cs typeface="Times New Roman"/>
              </a:rPr>
              <a:t>γ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7448" y="6570651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ν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34592" y="646905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-50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33712" y="646905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45143" y="646905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0256" y="646905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5813266" y="4773213"/>
            <a:ext cx="648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Times New Roman"/>
                <a:cs typeface="Times New Roman"/>
              </a:rPr>
              <a:t>ν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(º)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7817" y="532770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-50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81723" y="4523245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89242" y="1859830"/>
            <a:ext cx="122413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68769" y="1815921"/>
            <a:ext cx="1926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4038090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49908" y="403967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95163" y="4077237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120" y="922835"/>
            <a:ext cx="86106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example: -5º dipping reflector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תמונה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5" y="2846918"/>
            <a:ext cx="8348699" cy="2094250"/>
          </a:xfrm>
          <a:prstGeom prst="rect">
            <a:avLst/>
          </a:prstGeom>
        </p:spPr>
      </p:pic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118363"/>
              </p:ext>
            </p:extLst>
          </p:nvPr>
        </p:nvGraphicFramePr>
        <p:xfrm>
          <a:off x="454844" y="1603400"/>
          <a:ext cx="29972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משוואה" r:id="rId4" imgW="2273040" imgH="457200" progId="Equation.3">
                  <p:embed/>
                </p:oleObj>
              </mc:Choice>
              <mc:Fallback>
                <p:oleObj name="משוואה" r:id="rId4" imgW="2273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44" y="1603400"/>
                        <a:ext cx="29972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802804"/>
            <a:ext cx="86106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Impulse Response – Angle Variant: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13"/>
          <p:cNvSpPr/>
          <p:nvPr/>
        </p:nvSpPr>
        <p:spPr>
          <a:xfrm>
            <a:off x="3999352" y="1872559"/>
            <a:ext cx="864252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8" name="מלבן 17"/>
          <p:cNvSpPr/>
          <p:nvPr/>
        </p:nvSpPr>
        <p:spPr>
          <a:xfrm>
            <a:off x="376514" y="1484783"/>
            <a:ext cx="8538886" cy="11245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מלבן 41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Scattering-Angle Domain </a:t>
            </a:r>
            <a:r>
              <a:rPr lang="el-GR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0496" y="3208882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3156" y="3208634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0604" y="3204468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686558" y="1651968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מלבן 45"/>
          <p:cNvSpPr/>
          <p:nvPr/>
        </p:nvSpPr>
        <p:spPr>
          <a:xfrm>
            <a:off x="2280444" y="1650894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אובייקט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57947"/>
              </p:ext>
            </p:extLst>
          </p:nvPr>
        </p:nvGraphicFramePr>
        <p:xfrm>
          <a:off x="5364088" y="1679848"/>
          <a:ext cx="342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משוואה" r:id="rId6" imgW="2654300" imgH="292100" progId="Equation.3">
                  <p:embed/>
                </p:oleObj>
              </mc:Choice>
              <mc:Fallback>
                <p:oleObj name="משוואה" r:id="rId6" imgW="26543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679848"/>
                        <a:ext cx="34290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אובייקט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02815"/>
              </p:ext>
            </p:extLst>
          </p:nvPr>
        </p:nvGraphicFramePr>
        <p:xfrm>
          <a:off x="6732240" y="2158256"/>
          <a:ext cx="1872208" cy="451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משוואה" r:id="rId8" imgW="2095200" imgH="495000" progId="Equation.3">
                  <p:embed/>
                </p:oleObj>
              </mc:Choice>
              <mc:Fallback>
                <p:oleObj name="משוואה" r:id="rId8" imgW="20952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158256"/>
                        <a:ext cx="1872208" cy="451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529980" y="162070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RT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5367898" y="1773013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מלבן 51"/>
          <p:cNvSpPr/>
          <p:nvPr/>
        </p:nvSpPr>
        <p:spPr>
          <a:xfrm>
            <a:off x="7768735" y="1787440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מלבן 52"/>
          <p:cNvSpPr/>
          <p:nvPr/>
        </p:nvSpPr>
        <p:spPr>
          <a:xfrm>
            <a:off x="8454535" y="1787440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תמונה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"/>
          <a:stretch/>
        </p:blipFill>
        <p:spPr>
          <a:xfrm>
            <a:off x="3419872" y="4876957"/>
            <a:ext cx="2808312" cy="1467966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 b="8729"/>
          <a:stretch/>
        </p:blipFill>
        <p:spPr>
          <a:xfrm>
            <a:off x="6058453" y="4869160"/>
            <a:ext cx="2690011" cy="1467966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9"/>
          <a:stretch/>
        </p:blipFill>
        <p:spPr>
          <a:xfrm>
            <a:off x="506338" y="4869160"/>
            <a:ext cx="2841526" cy="146796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976136" y="2627620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תמונה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3" r="59856"/>
          <a:stretch/>
        </p:blipFill>
        <p:spPr>
          <a:xfrm>
            <a:off x="6051340" y="2887836"/>
            <a:ext cx="376637" cy="2094250"/>
          </a:xfrm>
          <a:prstGeom prst="rect">
            <a:avLst/>
          </a:prstGeom>
        </p:spPr>
      </p:pic>
      <p:sp>
        <p:nvSpPr>
          <p:cNvPr id="28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12</a:t>
            </a:fld>
            <a:endParaRPr lang="es-ES" sz="12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4" y="4877114"/>
            <a:ext cx="2809173" cy="186441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"/>
          <a:stretch/>
        </p:blipFill>
        <p:spPr>
          <a:xfrm>
            <a:off x="6096553" y="4876957"/>
            <a:ext cx="2651911" cy="186441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2" b="8049"/>
          <a:stretch/>
        </p:blipFill>
        <p:spPr>
          <a:xfrm>
            <a:off x="3394056" y="4881860"/>
            <a:ext cx="2647584" cy="1714343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1" t="73187" r="39896" b="12111"/>
          <a:stretch/>
        </p:blipFill>
        <p:spPr>
          <a:xfrm>
            <a:off x="4597400" y="5243067"/>
            <a:ext cx="504056" cy="27026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1" t="73187" r="39896" b="12111"/>
          <a:stretch/>
        </p:blipFill>
        <p:spPr>
          <a:xfrm>
            <a:off x="7302037" y="5243567"/>
            <a:ext cx="504056" cy="270263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1" t="73187" r="39896" b="12111"/>
          <a:stretch/>
        </p:blipFill>
        <p:spPr>
          <a:xfrm>
            <a:off x="1738288" y="5241900"/>
            <a:ext cx="504056" cy="2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4518" r="32980" b="11523"/>
          <a:stretch/>
        </p:blipFill>
        <p:spPr bwMode="auto">
          <a:xfrm>
            <a:off x="3663889" y="3288318"/>
            <a:ext cx="2244126" cy="156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4493" r="33185" b="11631"/>
          <a:stretch/>
        </p:blipFill>
        <p:spPr bwMode="auto">
          <a:xfrm>
            <a:off x="846436" y="3288318"/>
            <a:ext cx="2244126" cy="15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14674" r="33083" b="11806"/>
          <a:stretch/>
        </p:blipFill>
        <p:spPr bwMode="auto">
          <a:xfrm>
            <a:off x="6430719" y="3280728"/>
            <a:ext cx="2244126" cy="15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204857"/>
              </p:ext>
            </p:extLst>
          </p:nvPr>
        </p:nvGraphicFramePr>
        <p:xfrm>
          <a:off x="4940548" y="1679575"/>
          <a:ext cx="3944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משוואה" r:id="rId6" imgW="2844800" imgH="292100" progId="Equation.3">
                  <p:embed/>
                </p:oleObj>
              </mc:Choice>
              <mc:Fallback>
                <p:oleObj name="משוואה" r:id="rId6" imgW="2844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548" y="1679575"/>
                        <a:ext cx="3944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83202"/>
              </p:ext>
            </p:extLst>
          </p:nvPr>
        </p:nvGraphicFramePr>
        <p:xfrm>
          <a:off x="454844" y="1603400"/>
          <a:ext cx="29972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משוואה" r:id="rId8" imgW="2273040" imgH="457200" progId="Equation.3">
                  <p:embed/>
                </p:oleObj>
              </mc:Choice>
              <mc:Fallback>
                <p:oleObj name="משוואה" r:id="rId8" imgW="2273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44" y="1603400"/>
                        <a:ext cx="29972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Right Arrow 113"/>
          <p:cNvSpPr/>
          <p:nvPr/>
        </p:nvSpPr>
        <p:spPr>
          <a:xfrm>
            <a:off x="3788636" y="1872559"/>
            <a:ext cx="864252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8" name="מלבן 17"/>
          <p:cNvSpPr/>
          <p:nvPr/>
        </p:nvSpPr>
        <p:spPr>
          <a:xfrm>
            <a:off x="376514" y="1484783"/>
            <a:ext cx="8538886" cy="11245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מלבן 41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Dip-Angle Domain </a:t>
            </a:r>
            <a:r>
              <a:rPr lang="el-GR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7888" y="3208882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94512" y="3208634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686558" y="1651968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מלבן 45"/>
          <p:cNvSpPr/>
          <p:nvPr/>
        </p:nvSpPr>
        <p:spPr>
          <a:xfrm>
            <a:off x="2280444" y="1650894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319264" y="162070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RT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4955396" y="1773013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מלבן 51"/>
          <p:cNvSpPr/>
          <p:nvPr/>
        </p:nvSpPr>
        <p:spPr>
          <a:xfrm>
            <a:off x="8500804" y="1787440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מלבן 52"/>
          <p:cNvSpPr/>
          <p:nvPr/>
        </p:nvSpPr>
        <p:spPr>
          <a:xfrm>
            <a:off x="7806506" y="1800140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12468" y="2627620"/>
                <a:ext cx="176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ADCIG</a:t>
                </a:r>
                <a14:m>
                  <m:oMath xmlns:m="http://schemas.openxmlformats.org/officeDocument/2006/math">
                    <m:r>
                      <a:rPr lang="el-GR" b="1" i="0" dirty="0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𝛎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68" y="2627620"/>
                <a:ext cx="176069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68765"/>
              </p:ext>
            </p:extLst>
          </p:nvPr>
        </p:nvGraphicFramePr>
        <p:xfrm>
          <a:off x="6729413" y="2146300"/>
          <a:ext cx="2060699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משוואה" r:id="rId11" imgW="2387600" imgH="495300" progId="Equation.3">
                  <p:embed/>
                </p:oleObj>
              </mc:Choice>
              <mc:Fallback>
                <p:oleObj name="משוואה" r:id="rId11" imgW="2387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2146300"/>
                        <a:ext cx="2060699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8255" b="8362"/>
          <a:stretch/>
        </p:blipFill>
        <p:spPr>
          <a:xfrm>
            <a:off x="3408413" y="4876378"/>
            <a:ext cx="2513748" cy="150381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7" b="8869"/>
          <a:stretch/>
        </p:blipFill>
        <p:spPr>
          <a:xfrm>
            <a:off x="6084169" y="4876378"/>
            <a:ext cx="2590676" cy="150381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8" b="8780"/>
          <a:stretch/>
        </p:blipFill>
        <p:spPr>
          <a:xfrm>
            <a:off x="529013" y="4876378"/>
            <a:ext cx="2567483" cy="1504950"/>
          </a:xfrm>
          <a:prstGeom prst="rect">
            <a:avLst/>
          </a:prstGeom>
        </p:spPr>
      </p:pic>
      <p:grpSp>
        <p:nvGrpSpPr>
          <p:cNvPr id="64" name="קבוצה 63"/>
          <p:cNvGrpSpPr/>
          <p:nvPr/>
        </p:nvGrpSpPr>
        <p:grpSpPr>
          <a:xfrm>
            <a:off x="347771" y="2892705"/>
            <a:ext cx="2748725" cy="1951055"/>
            <a:chOff x="2025084" y="1897488"/>
            <a:chExt cx="2985683" cy="2302890"/>
          </a:xfrm>
        </p:grpSpPr>
        <p:cxnSp>
          <p:nvCxnSpPr>
            <p:cNvPr id="65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 rot="16200000">
              <a:off x="1812886" y="3037778"/>
              <a:ext cx="639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z(m)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810487" y="2101123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-40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04952" y="1897488"/>
              <a:ext cx="6486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latin typeface="Times New Roman"/>
                  <a:cs typeface="Times New Roman"/>
                </a:rPr>
                <a:t>ν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65068" y="2091744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05927" y="2100170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קבוצה 75"/>
          <p:cNvGrpSpPr/>
          <p:nvPr/>
        </p:nvGrpSpPr>
        <p:grpSpPr>
          <a:xfrm>
            <a:off x="3318428" y="2899544"/>
            <a:ext cx="2597565" cy="1951055"/>
            <a:chOff x="2189276" y="1897488"/>
            <a:chExt cx="2821491" cy="2302890"/>
          </a:xfrm>
        </p:grpSpPr>
        <p:cxnSp>
          <p:nvCxnSpPr>
            <p:cNvPr id="77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810487" y="2101123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-40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04952" y="1897488"/>
              <a:ext cx="6486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latin typeface="Times New Roman"/>
                  <a:cs typeface="Times New Roman"/>
                </a:rPr>
                <a:t>ν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65068" y="2091744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05927" y="2100170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קבוצה 89"/>
          <p:cNvGrpSpPr/>
          <p:nvPr/>
        </p:nvGrpSpPr>
        <p:grpSpPr>
          <a:xfrm>
            <a:off x="6084168" y="2899544"/>
            <a:ext cx="2597565" cy="1951055"/>
            <a:chOff x="2189276" y="1897488"/>
            <a:chExt cx="2821491" cy="2302890"/>
          </a:xfrm>
        </p:grpSpPr>
        <p:cxnSp>
          <p:nvCxnSpPr>
            <p:cNvPr id="91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810487" y="2101123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-40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04952" y="1897488"/>
              <a:ext cx="6486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latin typeface="Times New Roman"/>
                  <a:cs typeface="Times New Roman"/>
                </a:rPr>
                <a:t>ν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65068" y="2091744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5927" y="2100170"/>
              <a:ext cx="60484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2" name="מחבר ישר 101"/>
          <p:cNvCxnSpPr/>
          <p:nvPr/>
        </p:nvCxnSpPr>
        <p:spPr>
          <a:xfrm>
            <a:off x="4679410" y="3308474"/>
            <a:ext cx="0" cy="54864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86200" y="3204468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מחבר ישר 103"/>
          <p:cNvCxnSpPr/>
          <p:nvPr/>
        </p:nvCxnSpPr>
        <p:spPr>
          <a:xfrm>
            <a:off x="7453506" y="3307346"/>
            <a:ext cx="0" cy="54864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מחבר ישר 105"/>
          <p:cNvCxnSpPr/>
          <p:nvPr/>
        </p:nvCxnSpPr>
        <p:spPr>
          <a:xfrm>
            <a:off x="1867034" y="3307346"/>
            <a:ext cx="0" cy="54864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79512" y="802804"/>
            <a:ext cx="86106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Impulse Response – Angle Variant: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13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9063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Dip-Angle Decomposition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(reflections)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4518" r="32980" b="11523"/>
          <a:stretch/>
        </p:blipFill>
        <p:spPr bwMode="auto">
          <a:xfrm>
            <a:off x="2021054" y="2596390"/>
            <a:ext cx="2424294" cy="18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קבוצה 93"/>
          <p:cNvGrpSpPr/>
          <p:nvPr/>
        </p:nvGrpSpPr>
        <p:grpSpPr>
          <a:xfrm>
            <a:off x="1524000" y="2194158"/>
            <a:ext cx="2944298" cy="2242930"/>
            <a:chOff x="2066469" y="1957448"/>
            <a:chExt cx="2944298" cy="2242930"/>
          </a:xfrm>
        </p:grpSpPr>
        <p:cxnSp>
          <p:nvCxnSpPr>
            <p:cNvPr id="95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 rot="16200000">
              <a:off x="1854271" y="2978372"/>
              <a:ext cx="639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z(m)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8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810487" y="2131103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-40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604952" y="1957448"/>
              <a:ext cx="6486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 smtClean="0">
                  <a:latin typeface="Times New Roman"/>
                  <a:cs typeface="Times New Roman"/>
                </a:rPr>
                <a:t>ν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665068" y="2121724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05927" y="213015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קבוצה 104"/>
          <p:cNvGrpSpPr/>
          <p:nvPr/>
        </p:nvGrpSpPr>
        <p:grpSpPr>
          <a:xfrm>
            <a:off x="4599710" y="2207116"/>
            <a:ext cx="2969928" cy="2231054"/>
            <a:chOff x="2066469" y="1969324"/>
            <a:chExt cx="2969928" cy="2231054"/>
          </a:xfrm>
        </p:grpSpPr>
        <p:cxnSp>
          <p:nvCxnSpPr>
            <p:cNvPr id="106" name="Straight Arrow Connector 124"/>
            <p:cNvCxnSpPr/>
            <p:nvPr/>
          </p:nvCxnSpPr>
          <p:spPr>
            <a:xfrm flipH="1">
              <a:off x="2525312" y="2371578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 rot="16200000">
              <a:off x="1854271" y="2978372"/>
              <a:ext cx="639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z(m)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8" name="Straight Arrow Connector 124"/>
            <p:cNvCxnSpPr/>
            <p:nvPr/>
          </p:nvCxnSpPr>
          <p:spPr>
            <a:xfrm>
              <a:off x="2541360" y="2304805"/>
              <a:ext cx="2468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800877" y="2131103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604952" y="1969324"/>
              <a:ext cx="6486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dirty="0">
                  <a:latin typeface="Times New Roman"/>
                  <a:cs typeface="Times New Roman"/>
                </a:rPr>
                <a:t>ν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(º)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665068" y="2121724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31557" y="213015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89276" y="3131455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362200" y="2271712"/>
              <a:ext cx="604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649282" y="236624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82458" y="2366240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14698" r="33016" b="11719"/>
          <a:stretch/>
        </p:blipFill>
        <p:spPr bwMode="auto">
          <a:xfrm>
            <a:off x="5102860" y="2594838"/>
            <a:ext cx="2440621" cy="183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5733594" y="237081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583986" y="2370812"/>
            <a:ext cx="604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0" name="מחבר ישר 119"/>
          <p:cNvCxnSpPr/>
          <p:nvPr/>
        </p:nvCxnSpPr>
        <p:spPr>
          <a:xfrm>
            <a:off x="3123907" y="2625537"/>
            <a:ext cx="0" cy="64008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מחבר ישר 120"/>
          <p:cNvCxnSpPr/>
          <p:nvPr/>
        </p:nvCxnSpPr>
        <p:spPr>
          <a:xfrm>
            <a:off x="6219907" y="2623595"/>
            <a:ext cx="0" cy="64008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639322" y="1821612"/>
            <a:ext cx="122413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411324" y="1823827"/>
            <a:ext cx="177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sz="1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Kirchhoff</a:t>
            </a:r>
          </a:p>
        </p:txBody>
      </p:sp>
      <p:sp>
        <p:nvSpPr>
          <p:cNvPr id="126" name="מלבן 125"/>
          <p:cNvSpPr/>
          <p:nvPr/>
        </p:nvSpPr>
        <p:spPr>
          <a:xfrm>
            <a:off x="121399" y="4825425"/>
            <a:ext cx="436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/>
                <a:ea typeface="Calibri"/>
              </a:rPr>
              <a:t>The </a:t>
            </a:r>
            <a:r>
              <a:rPr lang="en-US" sz="1600" dirty="0">
                <a:latin typeface="Times New Roman"/>
                <a:ea typeface="Calibri"/>
              </a:rPr>
              <a:t>same specular dip information is </a:t>
            </a:r>
            <a:r>
              <a:rPr lang="en-US" sz="1600" dirty="0" smtClean="0">
                <a:latin typeface="Times New Roman"/>
                <a:ea typeface="Calibri"/>
              </a:rPr>
              <a:t>provided.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/>
                <a:ea typeface="Calibri"/>
              </a:rPr>
              <a:t>T</a:t>
            </a:r>
            <a:r>
              <a:rPr lang="en-US" sz="1600" dirty="0" smtClean="0">
                <a:latin typeface="Times New Roman"/>
                <a:ea typeface="Calibri"/>
              </a:rPr>
              <a:t>he </a:t>
            </a:r>
            <a:r>
              <a:rPr lang="en-US" sz="1600" dirty="0">
                <a:latin typeface="Times New Roman"/>
                <a:ea typeface="Calibri"/>
              </a:rPr>
              <a:t>“tails” of the response are </a:t>
            </a:r>
            <a:r>
              <a:rPr lang="en-US" sz="1600" dirty="0" smtClean="0">
                <a:latin typeface="Times New Roman"/>
                <a:ea typeface="Calibri"/>
              </a:rPr>
              <a:t>annihilated.</a:t>
            </a:r>
            <a:endParaRPr lang="en-US" sz="1600" dirty="0"/>
          </a:p>
        </p:txBody>
      </p:sp>
      <p:sp>
        <p:nvSpPr>
          <p:cNvPr id="127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14</a:t>
            </a:fld>
            <a:endParaRPr lang="es-E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24408" y="1026974"/>
            <a:ext cx="881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dip-angle response of reflections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have the response “tails” gone?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Dip-Angle Decomposition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(reflections)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תמונה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49"/>
          <a:stretch/>
        </p:blipFill>
        <p:spPr>
          <a:xfrm>
            <a:off x="1110987" y="1916832"/>
            <a:ext cx="6801600" cy="2861771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95010" y="4687044"/>
            <a:ext cx="848144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tails are distractively canceled while imaging in the subsurface offset domain,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angles are decomposed.</a:t>
            </a:r>
          </a:p>
          <a:p>
            <a:pPr>
              <a:lnSpc>
                <a:spcPct val="150000"/>
              </a:lnSpc>
            </a:pPr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of imaging methods in the subsurface offset domain.</a:t>
            </a:r>
          </a:p>
        </p:txBody>
      </p:sp>
      <p:sp>
        <p:nvSpPr>
          <p:cNvPr id="40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15</a:t>
            </a:fld>
            <a:endParaRPr lang="es-ES" sz="1200" dirty="0"/>
          </a:p>
        </p:txBody>
      </p:sp>
      <p:sp>
        <p:nvSpPr>
          <p:cNvPr id="3" name="מלבן 2"/>
          <p:cNvSpPr/>
          <p:nvPr/>
        </p:nvSpPr>
        <p:spPr>
          <a:xfrm>
            <a:off x="1098724" y="5525740"/>
            <a:ext cx="6641628" cy="4597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24408" y="1026974"/>
            <a:ext cx="881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dip-angle response of reflections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have the response “tails” gone?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Dip-Angle Decomposition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(reflections)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830349"/>
              </p:ext>
            </p:extLst>
          </p:nvPr>
        </p:nvGraphicFramePr>
        <p:xfrm>
          <a:off x="1475657" y="2518813"/>
          <a:ext cx="6840759" cy="406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משוואה" r:id="rId3" imgW="4953000" imgH="279400" progId="Equation.3">
                  <p:embed/>
                </p:oleObj>
              </mc:Choice>
              <mc:Fallback>
                <p:oleObj name="משוואה" r:id="rId3" imgW="49530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7" y="2518813"/>
                        <a:ext cx="6840759" cy="406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33813"/>
            <a:ext cx="5341836" cy="204671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78" y="3464303"/>
            <a:ext cx="2460910" cy="1890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20272" y="3190434"/>
            <a:ext cx="176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sz="1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13"/>
          <p:cNvSpPr/>
          <p:nvPr/>
        </p:nvSpPr>
        <p:spPr>
          <a:xfrm flipV="1">
            <a:off x="5626936" y="4443379"/>
            <a:ext cx="745264" cy="62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9" name="מלבן 18"/>
          <p:cNvSpPr/>
          <p:nvPr/>
        </p:nvSpPr>
        <p:spPr>
          <a:xfrm>
            <a:off x="192514" y="5517232"/>
            <a:ext cx="617443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property of the imaging method.</a:t>
            </a:r>
          </a:p>
        </p:txBody>
      </p:sp>
      <p:sp>
        <p:nvSpPr>
          <p:cNvPr id="21" name="מלבן 20"/>
          <p:cNvSpPr/>
          <p:nvPr/>
        </p:nvSpPr>
        <p:spPr>
          <a:xfrm>
            <a:off x="5987380" y="2580536"/>
            <a:ext cx="441196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21"/>
          <p:cNvSpPr/>
          <p:nvPr/>
        </p:nvSpPr>
        <p:spPr>
          <a:xfrm>
            <a:off x="7143416" y="2584444"/>
            <a:ext cx="441196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1098724" y="5525740"/>
            <a:ext cx="6480720" cy="4597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05312" y="3124174"/>
            <a:ext cx="122413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3080265"/>
            <a:ext cx="1926991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16</a:t>
            </a:fld>
            <a:endParaRPr lang="es-E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24408" y="1018828"/>
            <a:ext cx="881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dip-angle response of reflections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have the response “tails” gone?</a:t>
            </a:r>
          </a:p>
          <a:p>
            <a:pPr>
              <a:lnSpc>
                <a:spcPct val="150000"/>
              </a:lnSpc>
            </a:pPr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extended Kirchhoff migration: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1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Conflicting Dips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מלבן 91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121425"/>
            <a:ext cx="8316416" cy="5696884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5889352" y="1323974"/>
            <a:ext cx="122413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78248" y="790104"/>
            <a:ext cx="1926991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58801" y="3333953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055244" y="501658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2480" y="25182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-20º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89684" y="248585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15º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1293540" y="2721620"/>
            <a:ext cx="4786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מחבר ישר 97"/>
          <p:cNvCxnSpPr/>
          <p:nvPr/>
        </p:nvCxnSpPr>
        <p:spPr>
          <a:xfrm>
            <a:off x="2941216" y="2649612"/>
            <a:ext cx="4786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270868" y="576195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-20º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29448" y="575967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15º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17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608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Conflicting Dips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18</a:t>
            </a:fld>
            <a:endParaRPr lang="es-ES" sz="1200" dirty="0"/>
          </a:p>
        </p:txBody>
      </p:sp>
      <p:pic>
        <p:nvPicPr>
          <p:cNvPr id="35" name="תמונה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4" y="1121425"/>
            <a:ext cx="3610496" cy="238627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42480" y="251829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-20º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89684" y="248585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15º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מחבר ישר 37"/>
          <p:cNvCxnSpPr/>
          <p:nvPr/>
        </p:nvCxnSpPr>
        <p:spPr>
          <a:xfrm>
            <a:off x="1293540" y="2721620"/>
            <a:ext cx="4786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2941216" y="2649612"/>
            <a:ext cx="4786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95" y="3156820"/>
            <a:ext cx="3720137" cy="27204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78248" y="790104"/>
            <a:ext cx="1926991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0152" y="2814351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17374" y="451529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-20º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93056" y="451529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15º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מחבר ישר 47"/>
          <p:cNvCxnSpPr/>
          <p:nvPr/>
        </p:nvCxnSpPr>
        <p:spPr>
          <a:xfrm>
            <a:off x="7727996" y="4405104"/>
            <a:ext cx="0" cy="32004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7295948" y="4411282"/>
            <a:ext cx="0" cy="32004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5074212" y="3698498"/>
            <a:ext cx="261114" cy="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5069878" y="4035954"/>
            <a:ext cx="261114" cy="0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16016" y="393305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-20º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88024" y="352743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15º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 Diffractions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19</a:t>
            </a:fld>
            <a:endParaRPr lang="es-ES" sz="1200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121425"/>
            <a:ext cx="8316416" cy="56968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89352" y="1323974"/>
            <a:ext cx="122413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8248" y="790104"/>
            <a:ext cx="1926991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8801" y="3333953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5244" y="5016584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289721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-10º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35300" y="205668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5º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מחבר ישר 31"/>
          <p:cNvCxnSpPr/>
          <p:nvPr/>
        </p:nvCxnSpPr>
        <p:spPr>
          <a:xfrm>
            <a:off x="1255440" y="3095823"/>
            <a:ext cx="4786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3085232" y="2196877"/>
            <a:ext cx="4786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 flipH="1">
            <a:off x="6660232" y="2492896"/>
            <a:ext cx="347684" cy="0"/>
          </a:xfrm>
          <a:prstGeom prst="line">
            <a:avLst/>
          </a:prstGeom>
          <a:ln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 flipH="1">
            <a:off x="5512420" y="4462512"/>
            <a:ext cx="347684" cy="0"/>
          </a:xfrm>
          <a:prstGeom prst="line">
            <a:avLst/>
          </a:prstGeom>
          <a:ln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 flipH="1">
            <a:off x="5512420" y="6152604"/>
            <a:ext cx="347684" cy="0"/>
          </a:xfrm>
          <a:prstGeom prst="line">
            <a:avLst/>
          </a:prstGeom>
          <a:ln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2437160" y="2408188"/>
            <a:ext cx="347684" cy="0"/>
          </a:xfrm>
          <a:prstGeom prst="line">
            <a:avLst/>
          </a:prstGeom>
          <a:ln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80"/>
            <a:ext cx="9144000" cy="316835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 </a:t>
            </a:r>
            <a:r>
              <a:rPr lang="en-US" alt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ecomposition</a:t>
            </a:r>
            <a:br>
              <a:rPr lang="en-US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br>
              <a:rPr lang="en-US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</a:t>
            </a:r>
            <a:r>
              <a:rPr lang="en-US" alt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ffset </a:t>
            </a:r>
            <a:r>
              <a:rPr lang="en-US" alt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xtended RTM</a:t>
            </a:r>
            <a:endParaRPr lang="es-ES" altLang="en-US" sz="4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2" y="4065978"/>
            <a:ext cx="2771800" cy="1091214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5327551"/>
            <a:ext cx="6400800" cy="549721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Raanan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Dafni</a:t>
            </a:r>
          </a:p>
          <a:p>
            <a:pPr eaLnBrk="1" hangingPunct="1"/>
            <a:endPara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Report Meeting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 Diffractions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20</a:t>
            </a:fld>
            <a:endParaRPr lang="es-ES" sz="1200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9" y="1121425"/>
            <a:ext cx="3623196" cy="23971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91680" y="289721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-10º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5300" y="205668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5º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מחבר ישר 35"/>
          <p:cNvCxnSpPr/>
          <p:nvPr/>
        </p:nvCxnSpPr>
        <p:spPr>
          <a:xfrm>
            <a:off x="1255440" y="3095823"/>
            <a:ext cx="4786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085232" y="2196877"/>
            <a:ext cx="4786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67" y="1980033"/>
            <a:ext cx="4171705" cy="396924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36096" y="11967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νγ</a:t>
            </a:r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(depth slices)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93940" y="1628800"/>
            <a:ext cx="176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Diffractor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5764" y="1556792"/>
            <a:ext cx="176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right of Diffractor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8248" y="790104"/>
            <a:ext cx="1926991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מחבר ישר 14"/>
          <p:cNvCxnSpPr/>
          <p:nvPr/>
        </p:nvCxnSpPr>
        <p:spPr>
          <a:xfrm flipH="1">
            <a:off x="2437160" y="2408188"/>
            <a:ext cx="347684" cy="0"/>
          </a:xfrm>
          <a:prstGeom prst="line">
            <a:avLst/>
          </a:prstGeom>
          <a:ln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5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408" y="1026974"/>
            <a:ext cx="881208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line, Offshore east </a:t>
            </a:r>
            <a:r>
              <a:rPr lang="en-US" dirty="0" smtClean="0">
                <a:latin typeface="Times New Roman"/>
                <a:ea typeface="Calibri"/>
              </a:rPr>
              <a:t>Mediterranean Sea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82"/>
            <a:ext cx="9144000" cy="457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68969" y="1484784"/>
            <a:ext cx="1846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3885648"/>
            <a:ext cx="122413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21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0031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Data Example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408" y="1026974"/>
            <a:ext cx="881208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line, Offshore east </a:t>
            </a:r>
            <a:r>
              <a:rPr lang="en-US" dirty="0" smtClean="0">
                <a:latin typeface="Times New Roman"/>
                <a:ea typeface="Calibri"/>
              </a:rPr>
              <a:t>Mediterranean Sea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000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22</a:t>
            </a:fld>
            <a:endParaRPr lang="es-ES" sz="12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952"/>
            <a:ext cx="7010400" cy="495300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97208"/>
            <a:ext cx="2057400" cy="4504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587836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7158" y="1196752"/>
            <a:ext cx="176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(depth slices)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89183"/>
            <a:ext cx="176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Implications</a:t>
            </a:r>
            <a:endParaRPr lang="es-UY" altLang="en-US" sz="1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663421"/>
            <a:ext cx="2213556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Specular Enhancement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Imaging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4528" y="3659650"/>
            <a:ext cx="3810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Variation with Angle (AVA)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3668831"/>
            <a:ext cx="2611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Tomography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Velocity Analysis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FWI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3023137" y="1118235"/>
            <a:ext cx="2387559" cy="1451957"/>
            <a:chOff x="2972337" y="2553107"/>
            <a:chExt cx="2387559" cy="1451957"/>
          </a:xfrm>
        </p:grpSpPr>
        <p:sp>
          <p:nvSpPr>
            <p:cNvPr id="13" name="TextBox 12"/>
            <p:cNvSpPr txBox="1"/>
            <p:nvPr/>
          </p:nvSpPr>
          <p:spPr>
            <a:xfrm>
              <a:off x="2972337" y="3035121"/>
              <a:ext cx="10705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HOCIG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1263" y="2553107"/>
              <a:ext cx="10705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ADCIG</a:t>
              </a:r>
              <a:r>
                <a:rPr lang="el-GR" dirty="0" smtClean="0">
                  <a:latin typeface="Times New Roman"/>
                  <a:cs typeface="Times New Roman"/>
                </a:rPr>
                <a:t>ν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16359" y="3497233"/>
              <a:ext cx="11435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ADCIG</a:t>
              </a:r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 rot="20256343">
              <a:off x="3934614" y="3034954"/>
              <a:ext cx="360072" cy="76205"/>
              <a:chOff x="3081974" y="1365812"/>
              <a:chExt cx="1257044" cy="158282"/>
            </a:xfrm>
          </p:grpSpPr>
          <p:cxnSp>
            <p:nvCxnSpPr>
              <p:cNvPr id="20" name="מחבר חץ ישר 19"/>
              <p:cNvCxnSpPr/>
              <p:nvPr/>
            </p:nvCxnSpPr>
            <p:spPr>
              <a:xfrm>
                <a:off x="3081974" y="1524094"/>
                <a:ext cx="1257044" cy="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/>
              <p:cNvCxnSpPr/>
              <p:nvPr/>
            </p:nvCxnSpPr>
            <p:spPr>
              <a:xfrm>
                <a:off x="3081978" y="1365812"/>
                <a:ext cx="1257039" cy="0"/>
              </a:xfrm>
              <a:prstGeom prst="straightConnector1">
                <a:avLst/>
              </a:prstGeom>
              <a:ln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קבוצה 16"/>
            <p:cNvGrpSpPr/>
            <p:nvPr/>
          </p:nvGrpSpPr>
          <p:grpSpPr>
            <a:xfrm rot="1492724">
              <a:off x="3955159" y="3552602"/>
              <a:ext cx="360075" cy="76191"/>
              <a:chOff x="3176495" y="1798689"/>
              <a:chExt cx="1257039" cy="158255"/>
            </a:xfrm>
          </p:grpSpPr>
          <p:cxnSp>
            <p:nvCxnSpPr>
              <p:cNvPr id="18" name="מחבר חץ ישר 17"/>
              <p:cNvCxnSpPr/>
              <p:nvPr/>
            </p:nvCxnSpPr>
            <p:spPr>
              <a:xfrm>
                <a:off x="3176502" y="1956944"/>
                <a:ext cx="1257032" cy="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חץ ישר 18"/>
              <p:cNvCxnSpPr/>
              <p:nvPr/>
            </p:nvCxnSpPr>
            <p:spPr>
              <a:xfrm>
                <a:off x="3176495" y="1798689"/>
                <a:ext cx="1257031" cy="0"/>
              </a:xfrm>
              <a:prstGeom prst="straightConnector1">
                <a:avLst/>
              </a:prstGeom>
              <a:ln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2346176" y="3264440"/>
            <a:ext cx="3810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Model Optimization</a:t>
            </a:r>
            <a:endParaRPr lang="en-US" sz="1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684584" y="3269358"/>
            <a:ext cx="3810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Interpretation</a:t>
            </a:r>
            <a:endParaRPr lang="en-US" sz="1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8544" y="3259930"/>
            <a:ext cx="3810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Analysis</a:t>
            </a:r>
            <a:endParaRPr lang="en-US" sz="1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אליפסה 28"/>
          <p:cNvSpPr/>
          <p:nvPr/>
        </p:nvSpPr>
        <p:spPr>
          <a:xfrm>
            <a:off x="3061416" y="1084450"/>
            <a:ext cx="2666463" cy="16244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23</a:t>
            </a:fld>
            <a:endParaRPr lang="es-ES" sz="1200" dirty="0"/>
          </a:p>
        </p:txBody>
      </p:sp>
      <p:cxnSp>
        <p:nvCxnSpPr>
          <p:cNvPr id="31" name="מחבר חץ ישר 30"/>
          <p:cNvCxnSpPr/>
          <p:nvPr/>
        </p:nvCxnSpPr>
        <p:spPr>
          <a:xfrm>
            <a:off x="4207568" y="1928587"/>
            <a:ext cx="400732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>
            <a:off x="4186560" y="1850112"/>
            <a:ext cx="402336" cy="0"/>
          </a:xfrm>
          <a:prstGeom prst="straightConnector1">
            <a:avLst/>
          </a:prstGeom>
          <a:ln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55191" y="1598225"/>
            <a:ext cx="114353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ADCIG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חץ ימינה 34"/>
          <p:cNvSpPr/>
          <p:nvPr/>
        </p:nvSpPr>
        <p:spPr>
          <a:xfrm rot="2151584">
            <a:off x="5742733" y="2463747"/>
            <a:ext cx="681404" cy="289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חץ ימינה 35"/>
          <p:cNvSpPr/>
          <p:nvPr/>
        </p:nvSpPr>
        <p:spPr>
          <a:xfrm rot="8661715">
            <a:off x="2360139" y="2458998"/>
            <a:ext cx="681404" cy="289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חץ ימינה 38"/>
          <p:cNvSpPr/>
          <p:nvPr/>
        </p:nvSpPr>
        <p:spPr>
          <a:xfrm rot="5400000">
            <a:off x="4096529" y="2895389"/>
            <a:ext cx="517924" cy="289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99592" y="5229200"/>
            <a:ext cx="69342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Angle-Domain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echnology, based on Wave-Equation Methods.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1967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Rice University Inversion Project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members and sponsors.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International Exploration and Production Inc.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sponsorship.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Israeli Ministry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partial financial support.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93305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0688"/>
            <a:ext cx="85344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24</a:t>
            </a:fld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3631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s-UY" altLang="en-US" sz="3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3</a:t>
            </a:fld>
            <a:endParaRPr lang="es-E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1024275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300000"/>
              </a:lnSpc>
              <a:buFont typeface="Wingdings" pitchFamily="2" charset="2"/>
              <a:buChar char="Ø"/>
              <a:defRPr sz="2000"/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extended wave-equation migration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relations with the angle-domain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decomposition (scattering, dip, multi-angle)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implications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Extension</a:t>
            </a:r>
            <a:endParaRPr lang="es-UY" altLang="en-US" sz="3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4</a:t>
            </a:fld>
            <a:endParaRPr lang="es-ES" sz="1200" dirty="0"/>
          </a:p>
        </p:txBody>
      </p:sp>
      <p:sp>
        <p:nvSpPr>
          <p:cNvPr id="71" name="Cube 11"/>
          <p:cNvSpPr/>
          <p:nvPr/>
        </p:nvSpPr>
        <p:spPr>
          <a:xfrm>
            <a:off x="2057400" y="2710787"/>
            <a:ext cx="4463016" cy="3200915"/>
          </a:xfrm>
          <a:prstGeom prst="cube">
            <a:avLst>
              <a:gd name="adj" fmla="val 27365"/>
            </a:avLst>
          </a:prstGeom>
          <a:solidFill>
            <a:schemeClr val="bg1"/>
          </a:soli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51" y="3607350"/>
            <a:ext cx="3560459" cy="2304351"/>
          </a:xfrm>
          <a:prstGeom prst="rect">
            <a:avLst/>
          </a:prstGeom>
          <a:noFill/>
        </p:spPr>
      </p:pic>
      <p:cxnSp>
        <p:nvCxnSpPr>
          <p:cNvPr id="73" name="Straight Arrow Connector 14"/>
          <p:cNvCxnSpPr/>
          <p:nvPr/>
        </p:nvCxnSpPr>
        <p:spPr>
          <a:xfrm>
            <a:off x="2243052" y="3505020"/>
            <a:ext cx="794635" cy="0"/>
          </a:xfrm>
          <a:prstGeom prst="straightConnector1">
            <a:avLst/>
          </a:prstGeom>
          <a:ln w="25400">
            <a:solidFill>
              <a:schemeClr val="tx1">
                <a:alpha val="3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960624" y="3336714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5" name="Straight Arrow Connector 16"/>
          <p:cNvCxnSpPr/>
          <p:nvPr/>
        </p:nvCxnSpPr>
        <p:spPr>
          <a:xfrm flipV="1">
            <a:off x="2243052" y="3019023"/>
            <a:ext cx="524195" cy="483792"/>
          </a:xfrm>
          <a:prstGeom prst="straightConnector1">
            <a:avLst/>
          </a:prstGeom>
          <a:ln w="25400">
            <a:solidFill>
              <a:schemeClr val="tx1">
                <a:alpha val="3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671258" y="2839543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Y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7" name="Picture 1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2331295"/>
            <a:ext cx="1310640" cy="3966562"/>
          </a:xfrm>
          <a:prstGeom prst="rect">
            <a:avLst/>
          </a:prstGeom>
          <a:scene3d>
            <a:camera prst="orthographicFront">
              <a:rot lat="18299991" lon="3000000" rev="0"/>
            </a:camera>
            <a:lightRig rig="threePt" dir="t"/>
          </a:scene3d>
        </p:spPr>
      </p:pic>
      <p:sp>
        <p:nvSpPr>
          <p:cNvPr id="78" name="TextBox 77"/>
          <p:cNvSpPr txBox="1"/>
          <p:nvPr/>
        </p:nvSpPr>
        <p:spPr>
          <a:xfrm>
            <a:off x="3108959" y="26744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10100" y="272016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80" name="Oval 21"/>
          <p:cNvSpPr/>
          <p:nvPr/>
        </p:nvSpPr>
        <p:spPr>
          <a:xfrm>
            <a:off x="3323524" y="295156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22"/>
          <p:cNvSpPr/>
          <p:nvPr/>
        </p:nvSpPr>
        <p:spPr>
          <a:xfrm>
            <a:off x="5674899" y="2903047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23"/>
          <p:cNvSpPr/>
          <p:nvPr/>
        </p:nvSpPr>
        <p:spPr>
          <a:xfrm>
            <a:off x="3733224" y="2993431"/>
            <a:ext cx="2057976" cy="2201864"/>
          </a:xfrm>
          <a:custGeom>
            <a:avLst/>
            <a:gdLst>
              <a:gd name="connsiteX0" fmla="*/ 0 w 3998100"/>
              <a:gd name="connsiteY0" fmla="*/ 2978150 h 2978150"/>
              <a:gd name="connsiteX1" fmla="*/ 3651250 w 3998100"/>
              <a:gd name="connsiteY1" fmla="*/ 1327150 h 2978150"/>
              <a:gd name="connsiteX2" fmla="*/ 3848100 w 3998100"/>
              <a:gd name="connsiteY2" fmla="*/ 0 h 2978150"/>
              <a:gd name="connsiteX3" fmla="*/ 3848100 w 3998100"/>
              <a:gd name="connsiteY3" fmla="*/ 0 h 29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8100" h="2978150">
                <a:moveTo>
                  <a:pt x="0" y="2978150"/>
                </a:moveTo>
                <a:cubicBezTo>
                  <a:pt x="1504950" y="2400829"/>
                  <a:pt x="3009900" y="1823508"/>
                  <a:pt x="3651250" y="1327150"/>
                </a:cubicBezTo>
                <a:cubicBezTo>
                  <a:pt x="4292600" y="830792"/>
                  <a:pt x="3848100" y="0"/>
                  <a:pt x="3848100" y="0"/>
                </a:cubicBezTo>
                <a:lnTo>
                  <a:pt x="3848100" y="0"/>
                </a:lnTo>
              </a:path>
            </a:pathLst>
          </a:custGeom>
          <a:noFill/>
          <a:ln w="19050">
            <a:solidFill>
              <a:srgbClr val="088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24"/>
          <p:cNvSpPr/>
          <p:nvPr/>
        </p:nvSpPr>
        <p:spPr>
          <a:xfrm>
            <a:off x="3283038" y="3056657"/>
            <a:ext cx="431054" cy="2145268"/>
          </a:xfrm>
          <a:custGeom>
            <a:avLst/>
            <a:gdLst>
              <a:gd name="connsiteX0" fmla="*/ 62283 w 515575"/>
              <a:gd name="connsiteY0" fmla="*/ 0 h 2321169"/>
              <a:gd name="connsiteX1" fmla="*/ 38837 w 515575"/>
              <a:gd name="connsiteY1" fmla="*/ 937846 h 2321169"/>
              <a:gd name="connsiteX2" fmla="*/ 515575 w 515575"/>
              <a:gd name="connsiteY2" fmla="*/ 2321169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575" h="2321169">
                <a:moveTo>
                  <a:pt x="62283" y="0"/>
                </a:moveTo>
                <a:cubicBezTo>
                  <a:pt x="12785" y="275492"/>
                  <a:pt x="-36712" y="550985"/>
                  <a:pt x="38837" y="937846"/>
                </a:cubicBezTo>
                <a:cubicBezTo>
                  <a:pt x="114386" y="1324707"/>
                  <a:pt x="314980" y="1822938"/>
                  <a:pt x="515575" y="2321169"/>
                </a:cubicBezTo>
              </a:path>
            </a:pathLst>
          </a:custGeom>
          <a:noFill/>
          <a:ln w="19050">
            <a:solidFill>
              <a:srgbClr val="0888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509229" y="517524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13"/>
          <p:cNvSpPr/>
          <p:nvPr/>
        </p:nvSpPr>
        <p:spPr>
          <a:xfrm>
            <a:off x="3480880" y="4617295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13"/>
          <p:cNvSpPr/>
          <p:nvPr/>
        </p:nvSpPr>
        <p:spPr>
          <a:xfrm>
            <a:off x="4632568" y="4621203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מחבר ישר 86"/>
          <p:cNvCxnSpPr/>
          <p:nvPr/>
        </p:nvCxnSpPr>
        <p:spPr>
          <a:xfrm>
            <a:off x="3557080" y="4659303"/>
            <a:ext cx="10754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13"/>
          <p:cNvSpPr/>
          <p:nvPr/>
        </p:nvSpPr>
        <p:spPr>
          <a:xfrm>
            <a:off x="3675992" y="5166952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מחבר ישר 88"/>
          <p:cNvCxnSpPr/>
          <p:nvPr/>
        </p:nvCxnSpPr>
        <p:spPr>
          <a:xfrm>
            <a:off x="4088892" y="4602055"/>
            <a:ext cx="0" cy="9144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899916" y="46042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96237" y="43629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227943" y="43629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312" y="1022752"/>
            <a:ext cx="87341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Image Gathers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CIGs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are calculated by prestack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epth migration methods.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is ‘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characteristic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prestack parameter: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acquisition offset   /   scattering-angle   /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(horizontal)</a:t>
            </a:r>
          </a:p>
        </p:txBody>
      </p:sp>
    </p:spTree>
    <p:extLst>
      <p:ext uri="{BB962C8B-B14F-4D97-AF65-F5344CB8AC3E}">
        <p14:creationId xmlns:p14="http://schemas.microsoft.com/office/powerpoint/2010/main" val="25100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Extension</a:t>
            </a:r>
            <a:endParaRPr lang="es-UY" altLang="en-US" sz="3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5</a:t>
            </a:fld>
            <a:endParaRPr lang="es-ES" sz="1200" dirty="0"/>
          </a:p>
        </p:txBody>
      </p:sp>
      <p:graphicFrame>
        <p:nvGraphicFramePr>
          <p:cNvPr id="29" name="אובייקט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98716"/>
              </p:ext>
            </p:extLst>
          </p:nvPr>
        </p:nvGraphicFramePr>
        <p:xfrm>
          <a:off x="609600" y="1609547"/>
          <a:ext cx="815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משוואה" r:id="rId3" imgW="4533900" imgH="419100" progId="Equation.3">
                  <p:embed/>
                </p:oleObj>
              </mc:Choice>
              <mc:Fallback>
                <p:oleObj name="משוואה" r:id="rId3" imgW="4533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9547"/>
                        <a:ext cx="815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מלבן 29"/>
          <p:cNvSpPr/>
          <p:nvPr/>
        </p:nvSpPr>
        <p:spPr>
          <a:xfrm>
            <a:off x="5572492" y="1851026"/>
            <a:ext cx="59436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מלבן 30"/>
          <p:cNvSpPr/>
          <p:nvPr/>
        </p:nvSpPr>
        <p:spPr>
          <a:xfrm>
            <a:off x="7469961" y="1838147"/>
            <a:ext cx="576072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be 11"/>
          <p:cNvSpPr/>
          <p:nvPr/>
        </p:nvSpPr>
        <p:spPr>
          <a:xfrm>
            <a:off x="2057400" y="2704665"/>
            <a:ext cx="4463016" cy="3200915"/>
          </a:xfrm>
          <a:prstGeom prst="cube">
            <a:avLst>
              <a:gd name="adj" fmla="val 27365"/>
            </a:avLst>
          </a:prstGeom>
          <a:solidFill>
            <a:schemeClr val="bg1"/>
          </a:solidFill>
          <a:ln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7" name="Picture 1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51" y="3601228"/>
            <a:ext cx="3560459" cy="2304351"/>
          </a:xfrm>
          <a:prstGeom prst="rect">
            <a:avLst/>
          </a:prstGeom>
          <a:noFill/>
        </p:spPr>
      </p:pic>
      <p:cxnSp>
        <p:nvCxnSpPr>
          <p:cNvPr id="98" name="Straight Arrow Connector 14"/>
          <p:cNvCxnSpPr/>
          <p:nvPr/>
        </p:nvCxnSpPr>
        <p:spPr>
          <a:xfrm>
            <a:off x="2243052" y="3498898"/>
            <a:ext cx="794635" cy="0"/>
          </a:xfrm>
          <a:prstGeom prst="straightConnector1">
            <a:avLst/>
          </a:prstGeom>
          <a:ln w="25400">
            <a:solidFill>
              <a:schemeClr val="tx1">
                <a:alpha val="3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960624" y="3330592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0" name="Straight Arrow Connector 16"/>
          <p:cNvCxnSpPr/>
          <p:nvPr/>
        </p:nvCxnSpPr>
        <p:spPr>
          <a:xfrm flipV="1">
            <a:off x="2243052" y="3012901"/>
            <a:ext cx="524195" cy="483792"/>
          </a:xfrm>
          <a:prstGeom prst="straightConnector1">
            <a:avLst/>
          </a:prstGeom>
          <a:ln w="25400">
            <a:solidFill>
              <a:schemeClr val="tx1">
                <a:alpha val="3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1258" y="283342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Y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" name="Picture 18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2325173"/>
            <a:ext cx="1310640" cy="3966562"/>
          </a:xfrm>
          <a:prstGeom prst="rect">
            <a:avLst/>
          </a:prstGeom>
          <a:scene3d>
            <a:camera prst="orthographicFront">
              <a:rot lat="18299991" lon="3000000" rev="0"/>
            </a:camera>
            <a:lightRig rig="threePt" dir="t"/>
          </a:scene3d>
        </p:spPr>
      </p:pic>
      <p:sp>
        <p:nvSpPr>
          <p:cNvPr id="103" name="TextBox 102"/>
          <p:cNvSpPr txBox="1"/>
          <p:nvPr/>
        </p:nvSpPr>
        <p:spPr>
          <a:xfrm>
            <a:off x="3108959" y="266832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710100" y="271404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5" name="Oval 21"/>
          <p:cNvSpPr/>
          <p:nvPr/>
        </p:nvSpPr>
        <p:spPr>
          <a:xfrm>
            <a:off x="3323524" y="294544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22"/>
          <p:cNvSpPr/>
          <p:nvPr/>
        </p:nvSpPr>
        <p:spPr>
          <a:xfrm>
            <a:off x="5674899" y="2896925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23"/>
          <p:cNvSpPr/>
          <p:nvPr/>
        </p:nvSpPr>
        <p:spPr>
          <a:xfrm>
            <a:off x="4670668" y="2979287"/>
            <a:ext cx="1080431" cy="1665872"/>
          </a:xfrm>
          <a:custGeom>
            <a:avLst/>
            <a:gdLst>
              <a:gd name="connsiteX0" fmla="*/ 0 w 3998100"/>
              <a:gd name="connsiteY0" fmla="*/ 2978150 h 2978150"/>
              <a:gd name="connsiteX1" fmla="*/ 3651250 w 3998100"/>
              <a:gd name="connsiteY1" fmla="*/ 1327150 h 2978150"/>
              <a:gd name="connsiteX2" fmla="*/ 3848100 w 3998100"/>
              <a:gd name="connsiteY2" fmla="*/ 0 h 2978150"/>
              <a:gd name="connsiteX3" fmla="*/ 3848100 w 3998100"/>
              <a:gd name="connsiteY3" fmla="*/ 0 h 29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8100" h="2978150">
                <a:moveTo>
                  <a:pt x="0" y="2978150"/>
                </a:moveTo>
                <a:cubicBezTo>
                  <a:pt x="1504950" y="2400829"/>
                  <a:pt x="3009900" y="1823508"/>
                  <a:pt x="3651250" y="1327150"/>
                </a:cubicBezTo>
                <a:cubicBezTo>
                  <a:pt x="4292600" y="830792"/>
                  <a:pt x="3848100" y="0"/>
                  <a:pt x="3848100" y="0"/>
                </a:cubicBezTo>
                <a:lnTo>
                  <a:pt x="3848100" y="0"/>
                </a:lnTo>
              </a:path>
            </a:pathLst>
          </a:custGeom>
          <a:noFill/>
          <a:ln w="19050">
            <a:solidFill>
              <a:srgbClr val="088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24"/>
          <p:cNvSpPr/>
          <p:nvPr/>
        </p:nvSpPr>
        <p:spPr>
          <a:xfrm>
            <a:off x="3332745" y="3008527"/>
            <a:ext cx="181422" cy="1602646"/>
          </a:xfrm>
          <a:custGeom>
            <a:avLst/>
            <a:gdLst>
              <a:gd name="connsiteX0" fmla="*/ 62283 w 515575"/>
              <a:gd name="connsiteY0" fmla="*/ 0 h 2321169"/>
              <a:gd name="connsiteX1" fmla="*/ 38837 w 515575"/>
              <a:gd name="connsiteY1" fmla="*/ 937846 h 2321169"/>
              <a:gd name="connsiteX2" fmla="*/ 515575 w 515575"/>
              <a:gd name="connsiteY2" fmla="*/ 2321169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575" h="2321169">
                <a:moveTo>
                  <a:pt x="62283" y="0"/>
                </a:moveTo>
                <a:cubicBezTo>
                  <a:pt x="12785" y="275492"/>
                  <a:pt x="-36712" y="550985"/>
                  <a:pt x="38837" y="937846"/>
                </a:cubicBezTo>
                <a:cubicBezTo>
                  <a:pt x="114386" y="1324707"/>
                  <a:pt x="314980" y="1822938"/>
                  <a:pt x="515575" y="2321169"/>
                </a:cubicBezTo>
              </a:path>
            </a:pathLst>
          </a:custGeom>
          <a:noFill/>
          <a:ln w="19050">
            <a:solidFill>
              <a:srgbClr val="0888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3"/>
          <p:cNvSpPr/>
          <p:nvPr/>
        </p:nvSpPr>
        <p:spPr>
          <a:xfrm>
            <a:off x="3480880" y="4611173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3"/>
          <p:cNvSpPr/>
          <p:nvPr/>
        </p:nvSpPr>
        <p:spPr>
          <a:xfrm>
            <a:off x="4632568" y="4615081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מחבר ישר 110"/>
          <p:cNvCxnSpPr/>
          <p:nvPr/>
        </p:nvCxnSpPr>
        <p:spPr>
          <a:xfrm>
            <a:off x="3557080" y="4653181"/>
            <a:ext cx="10754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מחבר ישר 111"/>
          <p:cNvCxnSpPr/>
          <p:nvPr/>
        </p:nvCxnSpPr>
        <p:spPr>
          <a:xfrm>
            <a:off x="4088892" y="4595933"/>
            <a:ext cx="0" cy="9144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899916" y="4598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696237" y="43568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27943" y="43568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8600" y="922835"/>
            <a:ext cx="89154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extended migration operator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2009):</a:t>
            </a:r>
          </a:p>
        </p:txBody>
      </p:sp>
    </p:spTree>
    <p:extLst>
      <p:ext uri="{BB962C8B-B14F-4D97-AF65-F5344CB8AC3E}">
        <p14:creationId xmlns:p14="http://schemas.microsoft.com/office/powerpoint/2010/main" val="26339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מלבן 13"/>
          <p:cNvSpPr/>
          <p:nvPr/>
        </p:nvSpPr>
        <p:spPr>
          <a:xfrm>
            <a:off x="1342" y="5610940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9"/>
          <a:stretch/>
        </p:blipFill>
        <p:spPr>
          <a:xfrm>
            <a:off x="2920284" y="2057400"/>
            <a:ext cx="3352800" cy="2133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98344" y="4271366"/>
            <a:ext cx="122413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1177" y="1713963"/>
            <a:ext cx="1926991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Section (</a:t>
            </a:r>
            <a:r>
              <a:rPr lang="en-US" sz="1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en-US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" y="4626864"/>
            <a:ext cx="8839200" cy="20025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6564" y="4880966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7880" y="4880966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9880" y="4876800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Extension</a:t>
            </a:r>
            <a:endParaRPr lang="es-UY" altLang="en-US" sz="3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6</a:t>
            </a:fld>
            <a:endParaRPr lang="es-E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926305"/>
            <a:ext cx="89154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example: -5º dipping reflector</a:t>
            </a:r>
          </a:p>
        </p:txBody>
      </p:sp>
    </p:spTree>
    <p:extLst>
      <p:ext uri="{BB962C8B-B14F-4D97-AF65-F5344CB8AC3E}">
        <p14:creationId xmlns:p14="http://schemas.microsoft.com/office/powerpoint/2010/main" val="38074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908720"/>
            <a:ext cx="861060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Impulse Response: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13"/>
          <p:cNvSpPr/>
          <p:nvPr/>
        </p:nvSpPr>
        <p:spPr>
          <a:xfrm>
            <a:off x="3879744" y="1872559"/>
            <a:ext cx="74526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8" name="מלבן 17"/>
          <p:cNvSpPr/>
          <p:nvPr/>
        </p:nvSpPr>
        <p:spPr>
          <a:xfrm>
            <a:off x="376514" y="1484784"/>
            <a:ext cx="8386486" cy="8807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81612"/>
              </p:ext>
            </p:extLst>
          </p:nvPr>
        </p:nvGraphicFramePr>
        <p:xfrm>
          <a:off x="539552" y="1591962"/>
          <a:ext cx="27019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משוואה" r:id="rId3" imgW="2108160" imgH="457200" progId="Equation.3">
                  <p:embed/>
                </p:oleObj>
              </mc:Choice>
              <mc:Fallback>
                <p:oleObj name="משוואה" r:id="rId3" imgW="2108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91962"/>
                        <a:ext cx="270192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203958"/>
              </p:ext>
            </p:extLst>
          </p:nvPr>
        </p:nvGraphicFramePr>
        <p:xfrm>
          <a:off x="5175200" y="1593850"/>
          <a:ext cx="29972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משוואה" r:id="rId5" imgW="2273040" imgH="457200" progId="Equation.3">
                  <p:embed/>
                </p:oleObj>
              </mc:Choice>
              <mc:Fallback>
                <p:oleObj name="משוואה" r:id="rId5" imgW="2273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00" y="1593850"/>
                        <a:ext cx="29972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מלבן 21"/>
          <p:cNvSpPr/>
          <p:nvPr/>
        </p:nvSpPr>
        <p:spPr>
          <a:xfrm>
            <a:off x="5393868" y="1647466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מלבן 23"/>
          <p:cNvSpPr/>
          <p:nvPr/>
        </p:nvSpPr>
        <p:spPr>
          <a:xfrm>
            <a:off x="6994872" y="1646392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מלבן 24"/>
          <p:cNvSpPr/>
          <p:nvPr/>
        </p:nvSpPr>
        <p:spPr>
          <a:xfrm>
            <a:off x="7559761" y="1936765"/>
            <a:ext cx="194867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לבן 34"/>
          <p:cNvSpPr/>
          <p:nvPr/>
        </p:nvSpPr>
        <p:spPr>
          <a:xfrm>
            <a:off x="631905" y="1634587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מלבן 35"/>
          <p:cNvSpPr/>
          <p:nvPr/>
        </p:nvSpPr>
        <p:spPr>
          <a:xfrm>
            <a:off x="2075285" y="1633513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מלבן 36"/>
          <p:cNvSpPr/>
          <p:nvPr/>
        </p:nvSpPr>
        <p:spPr>
          <a:xfrm>
            <a:off x="2316326" y="1917913"/>
            <a:ext cx="148590" cy="24410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תמונה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36291"/>
            <a:ext cx="8839200" cy="2002536"/>
          </a:xfrm>
          <a:prstGeom prst="rect">
            <a:avLst/>
          </a:prstGeom>
        </p:spPr>
      </p:pic>
      <p:sp>
        <p:nvSpPr>
          <p:cNvPr id="42" name="מלבן 41"/>
          <p:cNvSpPr/>
          <p:nvPr/>
        </p:nvSpPr>
        <p:spPr>
          <a:xfrm>
            <a:off x="3000" y="5627215"/>
            <a:ext cx="9144000" cy="123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Extension</a:t>
            </a:r>
            <a:endParaRPr lang="es-UY" altLang="en-US" sz="3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8084" y="3132386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3132386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1400" y="3128220"/>
            <a:ext cx="228600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100%V</a:t>
            </a:r>
            <a:endParaRPr lang="en-US" sz="16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09864" y="2420888"/>
            <a:ext cx="1224136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HOCIG</a:t>
            </a:r>
            <a:endParaRPr lang="en-US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7</a:t>
            </a:fld>
            <a:endParaRPr lang="es-ES" sz="1200" dirty="0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35" y="4838828"/>
            <a:ext cx="2642329" cy="157418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9" y="4838828"/>
            <a:ext cx="2642329" cy="1574187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8" y="4838828"/>
            <a:ext cx="2642329" cy="157418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1" t="73187" r="39896" b="12111"/>
          <a:stretch/>
        </p:blipFill>
        <p:spPr>
          <a:xfrm>
            <a:off x="4522293" y="5949280"/>
            <a:ext cx="504056" cy="27026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1" t="73187" r="39896" b="12111"/>
          <a:stretch/>
        </p:blipFill>
        <p:spPr>
          <a:xfrm>
            <a:off x="7537853" y="5949780"/>
            <a:ext cx="504056" cy="270263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1" t="73187" r="39896" b="12111"/>
          <a:stretch/>
        </p:blipFill>
        <p:spPr>
          <a:xfrm>
            <a:off x="1450998" y="5948113"/>
            <a:ext cx="504056" cy="2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51" y="2446288"/>
            <a:ext cx="3902113" cy="2093770"/>
          </a:xfrm>
          <a:prstGeom prst="rect">
            <a:avLst/>
          </a:prstGeom>
          <a:noFill/>
        </p:spPr>
      </p:pic>
      <p:pic>
        <p:nvPicPr>
          <p:cNvPr id="96" name="Picture 1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7" y="2415350"/>
            <a:ext cx="3902113" cy="2093770"/>
          </a:xfrm>
          <a:prstGeom prst="rect">
            <a:avLst/>
          </a:prstGeom>
          <a:noFill/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to Angle Domain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00600" y="2437432"/>
            <a:ext cx="3892328" cy="20669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מחבר ישר 8"/>
          <p:cNvCxnSpPr/>
          <p:nvPr/>
        </p:nvCxnSpPr>
        <p:spPr>
          <a:xfrm>
            <a:off x="5951156" y="2742232"/>
            <a:ext cx="246925" cy="94343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6201331" y="2796761"/>
            <a:ext cx="0" cy="8763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צורה חופשית 10"/>
          <p:cNvSpPr/>
          <p:nvPr/>
        </p:nvSpPr>
        <p:spPr>
          <a:xfrm>
            <a:off x="4868562" y="2429766"/>
            <a:ext cx="1336651" cy="1255903"/>
          </a:xfrm>
          <a:custGeom>
            <a:avLst/>
            <a:gdLst>
              <a:gd name="connsiteX0" fmla="*/ 0 w 1623618"/>
              <a:gd name="connsiteY0" fmla="*/ 0 h 1222173"/>
              <a:gd name="connsiteX1" fmla="*/ 423747 w 1623618"/>
              <a:gd name="connsiteY1" fmla="*/ 628929 h 1222173"/>
              <a:gd name="connsiteX2" fmla="*/ 1124043 w 1623618"/>
              <a:gd name="connsiteY2" fmla="*/ 776125 h 1222173"/>
              <a:gd name="connsiteX3" fmla="*/ 1471961 w 1623618"/>
              <a:gd name="connsiteY3" fmla="*/ 1124043 h 1222173"/>
              <a:gd name="connsiteX4" fmla="*/ 1623618 w 1623618"/>
              <a:gd name="connsiteY4" fmla="*/ 1222173 h 1222173"/>
              <a:gd name="connsiteX5" fmla="*/ 1623618 w 1623618"/>
              <a:gd name="connsiteY5" fmla="*/ 1222173 h 1222173"/>
              <a:gd name="connsiteX0" fmla="*/ 0 w 1328798"/>
              <a:gd name="connsiteY0" fmla="*/ 0 h 1234318"/>
              <a:gd name="connsiteX1" fmla="*/ 128927 w 1328798"/>
              <a:gd name="connsiteY1" fmla="*/ 641074 h 1234318"/>
              <a:gd name="connsiteX2" fmla="*/ 829223 w 1328798"/>
              <a:gd name="connsiteY2" fmla="*/ 788270 h 1234318"/>
              <a:gd name="connsiteX3" fmla="*/ 1177141 w 1328798"/>
              <a:gd name="connsiteY3" fmla="*/ 1136188 h 1234318"/>
              <a:gd name="connsiteX4" fmla="*/ 1328798 w 1328798"/>
              <a:gd name="connsiteY4" fmla="*/ 1234318 h 1234318"/>
              <a:gd name="connsiteX5" fmla="*/ 1328798 w 1328798"/>
              <a:gd name="connsiteY5" fmla="*/ 1234318 h 1234318"/>
              <a:gd name="connsiteX0" fmla="*/ 0 w 1328798"/>
              <a:gd name="connsiteY0" fmla="*/ 0 h 1234318"/>
              <a:gd name="connsiteX1" fmla="*/ 350042 w 1328798"/>
              <a:gd name="connsiteY1" fmla="*/ 537846 h 1234318"/>
              <a:gd name="connsiteX2" fmla="*/ 829223 w 1328798"/>
              <a:gd name="connsiteY2" fmla="*/ 788270 h 1234318"/>
              <a:gd name="connsiteX3" fmla="*/ 1177141 w 1328798"/>
              <a:gd name="connsiteY3" fmla="*/ 1136188 h 1234318"/>
              <a:gd name="connsiteX4" fmla="*/ 1328798 w 1328798"/>
              <a:gd name="connsiteY4" fmla="*/ 1234318 h 1234318"/>
              <a:gd name="connsiteX5" fmla="*/ 1328798 w 1328798"/>
              <a:gd name="connsiteY5" fmla="*/ 1234318 h 123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798" h="1234318">
                <a:moveTo>
                  <a:pt x="0" y="0"/>
                </a:moveTo>
                <a:cubicBezTo>
                  <a:pt x="118203" y="249787"/>
                  <a:pt x="211838" y="406468"/>
                  <a:pt x="350042" y="537846"/>
                </a:cubicBezTo>
                <a:cubicBezTo>
                  <a:pt x="488246" y="669224"/>
                  <a:pt x="691373" y="688546"/>
                  <a:pt x="829223" y="788270"/>
                </a:cubicBezTo>
                <a:cubicBezTo>
                  <a:pt x="967073" y="887994"/>
                  <a:pt x="1093879" y="1061847"/>
                  <a:pt x="1177141" y="1136188"/>
                </a:cubicBezTo>
                <a:cubicBezTo>
                  <a:pt x="1260403" y="1210529"/>
                  <a:pt x="1328798" y="1234318"/>
                  <a:pt x="1328798" y="1234318"/>
                </a:cubicBezTo>
                <a:lnTo>
                  <a:pt x="1328798" y="1234318"/>
                </a:lnTo>
              </a:path>
            </a:pathLst>
          </a:custGeom>
          <a:noFill/>
          <a:ln w="254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צורה חופשית 11"/>
          <p:cNvSpPr/>
          <p:nvPr/>
        </p:nvSpPr>
        <p:spPr>
          <a:xfrm>
            <a:off x="7536616" y="2442124"/>
            <a:ext cx="388184" cy="1243546"/>
          </a:xfrm>
          <a:custGeom>
            <a:avLst/>
            <a:gdLst>
              <a:gd name="connsiteX0" fmla="*/ 334537 w 388184"/>
              <a:gd name="connsiteY0" fmla="*/ 0 h 1226634"/>
              <a:gd name="connsiteX1" fmla="*/ 370221 w 388184"/>
              <a:gd name="connsiteY1" fmla="*/ 566482 h 1226634"/>
              <a:gd name="connsiteX2" fmla="*/ 84750 w 388184"/>
              <a:gd name="connsiteY2" fmla="*/ 976847 h 1226634"/>
              <a:gd name="connsiteX3" fmla="*/ 0 w 388184"/>
              <a:gd name="connsiteY3" fmla="*/ 1226634 h 1226634"/>
              <a:gd name="connsiteX4" fmla="*/ 0 w 388184"/>
              <a:gd name="connsiteY4" fmla="*/ 1226634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84" h="1226634">
                <a:moveTo>
                  <a:pt x="334537" y="0"/>
                </a:moveTo>
                <a:cubicBezTo>
                  <a:pt x="373194" y="201837"/>
                  <a:pt x="411852" y="403674"/>
                  <a:pt x="370221" y="566482"/>
                </a:cubicBezTo>
                <a:cubicBezTo>
                  <a:pt x="328590" y="729290"/>
                  <a:pt x="146453" y="866822"/>
                  <a:pt x="84750" y="976847"/>
                </a:cubicBezTo>
                <a:cubicBezTo>
                  <a:pt x="23047" y="1086872"/>
                  <a:pt x="0" y="1226634"/>
                  <a:pt x="0" y="1226634"/>
                </a:cubicBezTo>
                <a:lnTo>
                  <a:pt x="0" y="1226634"/>
                </a:lnTo>
              </a:path>
            </a:pathLst>
          </a:custGeom>
          <a:noFill/>
          <a:ln w="254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קשת 12"/>
          <p:cNvSpPr/>
          <p:nvPr/>
        </p:nvSpPr>
        <p:spPr>
          <a:xfrm rot="18419824">
            <a:off x="6010412" y="2916427"/>
            <a:ext cx="228600" cy="281290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קשת 13"/>
          <p:cNvSpPr/>
          <p:nvPr/>
        </p:nvSpPr>
        <p:spPr>
          <a:xfrm rot="19687254">
            <a:off x="7393127" y="3319759"/>
            <a:ext cx="265365" cy="218586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24134" y="3641299"/>
            <a:ext cx="29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0500" y="3460349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1000" y="3468549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826" y="2193499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7687" y="2190298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אובייקט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68415"/>
              </p:ext>
            </p:extLst>
          </p:nvPr>
        </p:nvGraphicFramePr>
        <p:xfrm>
          <a:off x="5931066" y="3576681"/>
          <a:ext cx="1809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4" name="משוואה" r:id="rId5" imgW="177569" imgH="253670" progId="Equation.3">
                  <p:embed/>
                </p:oleObj>
              </mc:Choice>
              <mc:Fallback>
                <p:oleObj name="משוואה" r:id="rId5" imgW="177569" imgH="2536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066" y="3576681"/>
                        <a:ext cx="1809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אובייקט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31701"/>
              </p:ext>
            </p:extLst>
          </p:nvPr>
        </p:nvGraphicFramePr>
        <p:xfrm>
          <a:off x="7586576" y="3575085"/>
          <a:ext cx="1682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5" name="משוואה" r:id="rId7" imgW="164880" imgH="241200" progId="Equation.3">
                  <p:embed/>
                </p:oleObj>
              </mc:Choice>
              <mc:Fallback>
                <p:oleObj name="משוואה" r:id="rId7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576" y="3575085"/>
                        <a:ext cx="16827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מחבר ישר 21"/>
          <p:cNvCxnSpPr/>
          <p:nvPr/>
        </p:nvCxnSpPr>
        <p:spPr>
          <a:xfrm flipV="1">
            <a:off x="6658100" y="3641299"/>
            <a:ext cx="457200" cy="94623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06453" y="289581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1025" y="3237265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γ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27" name="מחבר ישר 26"/>
          <p:cNvCxnSpPr/>
          <p:nvPr/>
        </p:nvCxnSpPr>
        <p:spPr>
          <a:xfrm>
            <a:off x="6621769" y="2742232"/>
            <a:ext cx="246925" cy="94343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אובייקט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078818"/>
              </p:ext>
            </p:extLst>
          </p:nvPr>
        </p:nvGraphicFramePr>
        <p:xfrm>
          <a:off x="6548856" y="2513632"/>
          <a:ext cx="22225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6" name="משוואה" r:id="rId9" imgW="126725" imgH="177415" progId="Equation.3">
                  <p:embed/>
                </p:oleObj>
              </mc:Choice>
              <mc:Fallback>
                <p:oleObj name="משוואה" r:id="rId9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856" y="2513632"/>
                        <a:ext cx="22225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מחבר ישר 28"/>
          <p:cNvCxnSpPr/>
          <p:nvPr/>
        </p:nvCxnSpPr>
        <p:spPr>
          <a:xfrm>
            <a:off x="7286720" y="2742232"/>
            <a:ext cx="246925" cy="94343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קשת 29"/>
          <p:cNvSpPr/>
          <p:nvPr/>
        </p:nvSpPr>
        <p:spPr>
          <a:xfrm rot="18419824">
            <a:off x="7345976" y="2916427"/>
            <a:ext cx="228600" cy="281290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42017" y="289581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32" name="קשת 31"/>
          <p:cNvSpPr/>
          <p:nvPr/>
        </p:nvSpPr>
        <p:spPr>
          <a:xfrm rot="18040638">
            <a:off x="5896411" y="3377463"/>
            <a:ext cx="265365" cy="218586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32906" y="3280979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γ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34" name="מחבר ישר 33"/>
          <p:cNvCxnSpPr>
            <a:stCxn id="12" idx="3"/>
            <a:endCxn id="11" idx="4"/>
          </p:cNvCxnSpPr>
          <p:nvPr/>
        </p:nvCxnSpPr>
        <p:spPr>
          <a:xfrm flipH="1" flipV="1">
            <a:off x="6205213" y="3685669"/>
            <a:ext cx="1331403" cy="1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מלבן 34"/>
          <p:cNvSpPr/>
          <p:nvPr/>
        </p:nvSpPr>
        <p:spPr>
          <a:xfrm>
            <a:off x="451072" y="2442196"/>
            <a:ext cx="3892328" cy="20669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צורה חופשית 35"/>
          <p:cNvSpPr/>
          <p:nvPr/>
        </p:nvSpPr>
        <p:spPr>
          <a:xfrm>
            <a:off x="1172783" y="2434530"/>
            <a:ext cx="1336651" cy="1255903"/>
          </a:xfrm>
          <a:custGeom>
            <a:avLst/>
            <a:gdLst>
              <a:gd name="connsiteX0" fmla="*/ 0 w 1623618"/>
              <a:gd name="connsiteY0" fmla="*/ 0 h 1222173"/>
              <a:gd name="connsiteX1" fmla="*/ 423747 w 1623618"/>
              <a:gd name="connsiteY1" fmla="*/ 628929 h 1222173"/>
              <a:gd name="connsiteX2" fmla="*/ 1124043 w 1623618"/>
              <a:gd name="connsiteY2" fmla="*/ 776125 h 1222173"/>
              <a:gd name="connsiteX3" fmla="*/ 1471961 w 1623618"/>
              <a:gd name="connsiteY3" fmla="*/ 1124043 h 1222173"/>
              <a:gd name="connsiteX4" fmla="*/ 1623618 w 1623618"/>
              <a:gd name="connsiteY4" fmla="*/ 1222173 h 1222173"/>
              <a:gd name="connsiteX5" fmla="*/ 1623618 w 1623618"/>
              <a:gd name="connsiteY5" fmla="*/ 1222173 h 1222173"/>
              <a:gd name="connsiteX0" fmla="*/ 0 w 1328798"/>
              <a:gd name="connsiteY0" fmla="*/ 0 h 1234318"/>
              <a:gd name="connsiteX1" fmla="*/ 128927 w 1328798"/>
              <a:gd name="connsiteY1" fmla="*/ 641074 h 1234318"/>
              <a:gd name="connsiteX2" fmla="*/ 829223 w 1328798"/>
              <a:gd name="connsiteY2" fmla="*/ 788270 h 1234318"/>
              <a:gd name="connsiteX3" fmla="*/ 1177141 w 1328798"/>
              <a:gd name="connsiteY3" fmla="*/ 1136188 h 1234318"/>
              <a:gd name="connsiteX4" fmla="*/ 1328798 w 1328798"/>
              <a:gd name="connsiteY4" fmla="*/ 1234318 h 1234318"/>
              <a:gd name="connsiteX5" fmla="*/ 1328798 w 1328798"/>
              <a:gd name="connsiteY5" fmla="*/ 1234318 h 1234318"/>
              <a:gd name="connsiteX0" fmla="*/ 0 w 1328798"/>
              <a:gd name="connsiteY0" fmla="*/ 0 h 1234318"/>
              <a:gd name="connsiteX1" fmla="*/ 350042 w 1328798"/>
              <a:gd name="connsiteY1" fmla="*/ 537846 h 1234318"/>
              <a:gd name="connsiteX2" fmla="*/ 829223 w 1328798"/>
              <a:gd name="connsiteY2" fmla="*/ 788270 h 1234318"/>
              <a:gd name="connsiteX3" fmla="*/ 1177141 w 1328798"/>
              <a:gd name="connsiteY3" fmla="*/ 1136188 h 1234318"/>
              <a:gd name="connsiteX4" fmla="*/ 1328798 w 1328798"/>
              <a:gd name="connsiteY4" fmla="*/ 1234318 h 1234318"/>
              <a:gd name="connsiteX5" fmla="*/ 1328798 w 1328798"/>
              <a:gd name="connsiteY5" fmla="*/ 1234318 h 123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798" h="1234318">
                <a:moveTo>
                  <a:pt x="0" y="0"/>
                </a:moveTo>
                <a:cubicBezTo>
                  <a:pt x="118203" y="249787"/>
                  <a:pt x="211838" y="406468"/>
                  <a:pt x="350042" y="537846"/>
                </a:cubicBezTo>
                <a:cubicBezTo>
                  <a:pt x="488246" y="669224"/>
                  <a:pt x="691373" y="688546"/>
                  <a:pt x="829223" y="788270"/>
                </a:cubicBezTo>
                <a:cubicBezTo>
                  <a:pt x="967073" y="887994"/>
                  <a:pt x="1093879" y="1061847"/>
                  <a:pt x="1177141" y="1136188"/>
                </a:cubicBezTo>
                <a:cubicBezTo>
                  <a:pt x="1260403" y="1210529"/>
                  <a:pt x="1328798" y="1234318"/>
                  <a:pt x="1328798" y="1234318"/>
                </a:cubicBezTo>
                <a:lnTo>
                  <a:pt x="1328798" y="1234318"/>
                </a:lnTo>
              </a:path>
            </a:pathLst>
          </a:custGeom>
          <a:noFill/>
          <a:ln w="254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צורה חופשית 36"/>
          <p:cNvSpPr/>
          <p:nvPr/>
        </p:nvSpPr>
        <p:spPr>
          <a:xfrm>
            <a:off x="2548563" y="2446888"/>
            <a:ext cx="388184" cy="1243546"/>
          </a:xfrm>
          <a:custGeom>
            <a:avLst/>
            <a:gdLst>
              <a:gd name="connsiteX0" fmla="*/ 334537 w 388184"/>
              <a:gd name="connsiteY0" fmla="*/ 0 h 1226634"/>
              <a:gd name="connsiteX1" fmla="*/ 370221 w 388184"/>
              <a:gd name="connsiteY1" fmla="*/ 566482 h 1226634"/>
              <a:gd name="connsiteX2" fmla="*/ 84750 w 388184"/>
              <a:gd name="connsiteY2" fmla="*/ 976847 h 1226634"/>
              <a:gd name="connsiteX3" fmla="*/ 0 w 388184"/>
              <a:gd name="connsiteY3" fmla="*/ 1226634 h 1226634"/>
              <a:gd name="connsiteX4" fmla="*/ 0 w 388184"/>
              <a:gd name="connsiteY4" fmla="*/ 1226634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84" h="1226634">
                <a:moveTo>
                  <a:pt x="334537" y="0"/>
                </a:moveTo>
                <a:cubicBezTo>
                  <a:pt x="373194" y="201837"/>
                  <a:pt x="411852" y="403674"/>
                  <a:pt x="370221" y="566482"/>
                </a:cubicBezTo>
                <a:cubicBezTo>
                  <a:pt x="328590" y="729290"/>
                  <a:pt x="146453" y="866822"/>
                  <a:pt x="84750" y="976847"/>
                </a:cubicBezTo>
                <a:cubicBezTo>
                  <a:pt x="23047" y="1086872"/>
                  <a:pt x="0" y="1226634"/>
                  <a:pt x="0" y="1226634"/>
                </a:cubicBezTo>
                <a:lnTo>
                  <a:pt x="0" y="1226634"/>
                </a:lnTo>
              </a:path>
            </a:pathLst>
          </a:custGeom>
          <a:noFill/>
          <a:ln w="25400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קשת 37"/>
          <p:cNvSpPr/>
          <p:nvPr/>
        </p:nvSpPr>
        <p:spPr>
          <a:xfrm rot="18419824">
            <a:off x="2342480" y="2921191"/>
            <a:ext cx="228600" cy="281290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374606" y="3646063"/>
            <a:ext cx="290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7374" y="2198263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66765" y="2195062"/>
            <a:ext cx="15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אובייקט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47358"/>
              </p:ext>
            </p:extLst>
          </p:nvPr>
        </p:nvGraphicFramePr>
        <p:xfrm>
          <a:off x="2143932" y="3504232"/>
          <a:ext cx="1809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7" name="משוואה" r:id="rId11" imgW="177569" imgH="253670" progId="Equation.3">
                  <p:embed/>
                </p:oleObj>
              </mc:Choice>
              <mc:Fallback>
                <p:oleObj name="משוואה" r:id="rId11" imgW="177569" imgH="2536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932" y="3504232"/>
                        <a:ext cx="1809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אובייקט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613026"/>
              </p:ext>
            </p:extLst>
          </p:nvPr>
        </p:nvGraphicFramePr>
        <p:xfrm>
          <a:off x="2639851" y="3397036"/>
          <a:ext cx="1682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8" name="משוואה" r:id="rId12" imgW="164880" imgH="241200" progId="Equation.3">
                  <p:embed/>
                </p:oleObj>
              </mc:Choice>
              <mc:Fallback>
                <p:oleObj name="משוואה" r:id="rId12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851" y="3397036"/>
                        <a:ext cx="16827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מחבר ישר 43"/>
          <p:cNvCxnSpPr/>
          <p:nvPr/>
        </p:nvCxnSpPr>
        <p:spPr>
          <a:xfrm flipV="1">
            <a:off x="2308572" y="3646063"/>
            <a:ext cx="457200" cy="94623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38521" y="2900574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41138" y="3282772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γ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47" name="מחבר ישר 46"/>
          <p:cNvCxnSpPr/>
          <p:nvPr/>
        </p:nvCxnSpPr>
        <p:spPr>
          <a:xfrm>
            <a:off x="2272241" y="2746996"/>
            <a:ext cx="246925" cy="94343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אובייקט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18054"/>
              </p:ext>
            </p:extLst>
          </p:nvPr>
        </p:nvGraphicFramePr>
        <p:xfrm>
          <a:off x="2199328" y="2518396"/>
          <a:ext cx="22225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9" name="משוואה" r:id="rId13" imgW="126725" imgH="177415" progId="Equation.3">
                  <p:embed/>
                </p:oleObj>
              </mc:Choice>
              <mc:Fallback>
                <p:oleObj name="משוואה" r:id="rId13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328" y="2518396"/>
                        <a:ext cx="22225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קשת 48"/>
          <p:cNvSpPr/>
          <p:nvPr/>
        </p:nvSpPr>
        <p:spPr>
          <a:xfrm rot="18040638">
            <a:off x="2200632" y="3382227"/>
            <a:ext cx="265365" cy="218586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237127" y="3285743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γ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51" name="קשת 50"/>
          <p:cNvSpPr/>
          <p:nvPr/>
        </p:nvSpPr>
        <p:spPr>
          <a:xfrm rot="19687254">
            <a:off x="2384591" y="3364681"/>
            <a:ext cx="265365" cy="218586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מחבר ישר 51"/>
          <p:cNvCxnSpPr/>
          <p:nvPr/>
        </p:nvCxnSpPr>
        <p:spPr>
          <a:xfrm>
            <a:off x="2528196" y="2838826"/>
            <a:ext cx="1902" cy="52025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7535665" y="2785583"/>
            <a:ext cx="1902" cy="52025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70472" y="18732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h=0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7652" y="454105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Reflection Point (CRP)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99460" y="18732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!=0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06640" y="454105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Reflection Point (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RP)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8</a:t>
            </a:fld>
            <a:endParaRPr lang="es-E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31271" y="1023714"/>
            <a:ext cx="86106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of Reflection:</a:t>
            </a:r>
          </a:p>
        </p:txBody>
      </p:sp>
    </p:spTree>
    <p:extLst>
      <p:ext uri="{BB962C8B-B14F-4D97-AF65-F5344CB8AC3E}">
        <p14:creationId xmlns:p14="http://schemas.microsoft.com/office/powerpoint/2010/main" val="17485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0" y="-26987"/>
            <a:ext cx="9144000" cy="941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5" name="אובייקט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176921"/>
              </p:ext>
            </p:extLst>
          </p:nvPr>
        </p:nvGraphicFramePr>
        <p:xfrm>
          <a:off x="781744" y="1772300"/>
          <a:ext cx="168592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5" name="משוואה" r:id="rId3" imgW="1625400" imgH="1307880" progId="Equation.3">
                  <p:embed/>
                </p:oleObj>
              </mc:Choice>
              <mc:Fallback>
                <p:oleObj name="משוואה" r:id="rId3" imgW="16254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744" y="1772300"/>
                        <a:ext cx="1685925" cy="136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אובייקט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697996"/>
              </p:ext>
            </p:extLst>
          </p:nvPr>
        </p:nvGraphicFramePr>
        <p:xfrm>
          <a:off x="5901432" y="1816750"/>
          <a:ext cx="13954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6" name="משוואה" r:id="rId5" imgW="1346040" imgH="457200" progId="Equation.3">
                  <p:embed/>
                </p:oleObj>
              </mc:Choice>
              <mc:Fallback>
                <p:oleObj name="משוואה" r:id="rId5" imgW="134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432" y="1816750"/>
                        <a:ext cx="13954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אובייקט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05406"/>
              </p:ext>
            </p:extLst>
          </p:nvPr>
        </p:nvGraphicFramePr>
        <p:xfrm>
          <a:off x="5912544" y="2667650"/>
          <a:ext cx="13763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7" name="משוואה" r:id="rId7" imgW="1333440" imgH="457200" progId="Equation.3">
                  <p:embed/>
                </p:oleObj>
              </mc:Choice>
              <mc:Fallback>
                <p:oleObj name="משוואה" r:id="rId7" imgW="1333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544" y="2667650"/>
                        <a:ext cx="13763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אובייקט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64298"/>
              </p:ext>
            </p:extLst>
          </p:nvPr>
        </p:nvGraphicFramePr>
        <p:xfrm>
          <a:off x="629344" y="3772013"/>
          <a:ext cx="2154238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8" name="משוואה" r:id="rId9" imgW="2120760" imgH="2222280" progId="Equation.3">
                  <p:embed/>
                </p:oleObj>
              </mc:Choice>
              <mc:Fallback>
                <p:oleObj name="משוואה" r:id="rId9" imgW="2120760" imgH="222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344" y="3772013"/>
                        <a:ext cx="2154238" cy="2263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אובייקט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062826"/>
              </p:ext>
            </p:extLst>
          </p:nvPr>
        </p:nvGraphicFramePr>
        <p:xfrm>
          <a:off x="5887144" y="3638663"/>
          <a:ext cx="19335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9" name="משוואה" r:id="rId11" imgW="1866600" imgH="1066680" progId="Equation.3">
                  <p:embed/>
                </p:oleObj>
              </mc:Choice>
              <mc:Fallback>
                <p:oleObj name="משוואה" r:id="rId11" imgW="186660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144" y="3638663"/>
                        <a:ext cx="1933575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אובייקט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139081"/>
              </p:ext>
            </p:extLst>
          </p:nvPr>
        </p:nvGraphicFramePr>
        <p:xfrm>
          <a:off x="5963344" y="5106050"/>
          <a:ext cx="18240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משוואה" r:id="rId13" imgW="1752480" imgH="965160" progId="Equation.3">
                  <p:embed/>
                </p:oleObj>
              </mc:Choice>
              <mc:Fallback>
                <p:oleObj name="משוואה" r:id="rId13" imgW="17524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344" y="5106050"/>
                        <a:ext cx="1824038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ight Arrow 113"/>
          <p:cNvSpPr/>
          <p:nvPr/>
        </p:nvSpPr>
        <p:spPr>
          <a:xfrm>
            <a:off x="4067567" y="2412381"/>
            <a:ext cx="74526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2" name="Right Arrow 113"/>
          <p:cNvSpPr/>
          <p:nvPr/>
        </p:nvSpPr>
        <p:spPr>
          <a:xfrm>
            <a:off x="4058344" y="4869294"/>
            <a:ext cx="74526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3" name="מלבן 62"/>
          <p:cNvSpPr/>
          <p:nvPr/>
        </p:nvSpPr>
        <p:spPr>
          <a:xfrm>
            <a:off x="4210744" y="14675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4" name="מלבן 63"/>
          <p:cNvSpPr/>
          <p:nvPr/>
        </p:nvSpPr>
        <p:spPr>
          <a:xfrm>
            <a:off x="4210744" y="340268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10944" y="2379615"/>
            <a:ext cx="176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angle (</a:t>
            </a:r>
            <a:r>
              <a:rPr lang="el-GR" sz="1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0944" y="1510165"/>
            <a:ext cx="176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cattering angle (</a:t>
            </a:r>
            <a:r>
              <a:rPr lang="el-G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34744" y="337813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cattering angle and azimuth (</a:t>
            </a:r>
            <a:r>
              <a:rPr lang="el-G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34744" y="482593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 angle and azimuth (</a:t>
            </a:r>
            <a:r>
              <a:rPr lang="el-GR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4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ν</a:t>
            </a:r>
            <a:r>
              <a:rPr lang="en-US" sz="14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5544" y="1507188"/>
            <a:ext cx="176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I[z, x, h]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0331" y="3448700"/>
            <a:ext cx="176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I[z, x, y,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80312" y="2028701"/>
            <a:ext cx="1710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(Sava and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Fomel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88404" y="2790701"/>
            <a:ext cx="182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(Dafni and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Symes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Subsurface Offset to Angle Domain</a:t>
            </a:r>
            <a:endParaRPr lang="es-UY" alt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מציין מיקום של מספר שקופית 24"/>
          <p:cNvSpPr>
            <a:spLocks noGrp="1"/>
          </p:cNvSpPr>
          <p:nvPr>
            <p:ph type="sldNum" sz="quarter" idx="12"/>
          </p:nvPr>
        </p:nvSpPr>
        <p:spPr>
          <a:xfrm>
            <a:off x="6864390" y="6337126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647085A-B63F-4A2C-9081-3ADAE2702E42}" type="slidenum">
              <a:rPr lang="es-ES" sz="1200"/>
              <a:pPr/>
              <a:t>9</a:t>
            </a:fld>
            <a:endParaRPr lang="es-E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1271" y="1026710"/>
            <a:ext cx="86106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Radon Transform Relations:</a:t>
            </a:r>
          </a:p>
        </p:txBody>
      </p:sp>
      <p:cxnSp>
        <p:nvCxnSpPr>
          <p:cNvPr id="4" name="מחבר חץ ישר 3"/>
          <p:cNvCxnSpPr/>
          <p:nvPr/>
        </p:nvCxnSpPr>
        <p:spPr>
          <a:xfrm flipV="1">
            <a:off x="6332196" y="3116981"/>
            <a:ext cx="0" cy="29401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747</Words>
  <Application>Microsoft Office PowerPoint</Application>
  <PresentationFormat>‫הצגה על המסך (4:3)</PresentationFormat>
  <Paragraphs>301</Paragraphs>
  <Slides>24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6" baseType="lpstr">
      <vt:lpstr>Diseño predeterminado</vt:lpstr>
      <vt:lpstr>משוואה</vt:lpstr>
      <vt:lpstr>מצגת של PowerPoint</vt:lpstr>
      <vt:lpstr>Angle Decomposition via Subsurface Offset Extended RTM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Subsurface Offset to Angle Domain</vt:lpstr>
      <vt:lpstr>Subsurface Offset to Angle Domain</vt:lpstr>
      <vt:lpstr>Subsurface Offset to Angle Domain</vt:lpstr>
      <vt:lpstr>Angle Domain Decomposition</vt:lpstr>
      <vt:lpstr>מצגת של PowerPoint</vt:lpstr>
      <vt:lpstr>מצגת של PowerPoint</vt:lpstr>
      <vt:lpstr>Dip-Angle Decomposition (reflections)</vt:lpstr>
      <vt:lpstr>Dip-Angle Decomposition (reflections)</vt:lpstr>
      <vt:lpstr>Dip-Angle Decomposition (reflections)</vt:lpstr>
      <vt:lpstr>Conflicting Dips</vt:lpstr>
      <vt:lpstr>Conflicting Dips</vt:lpstr>
      <vt:lpstr>Seismic Diffractions</vt:lpstr>
      <vt:lpstr>Seismic Diffractions</vt:lpstr>
      <vt:lpstr>Field Data Example</vt:lpstr>
      <vt:lpstr>Field Data Example</vt:lpstr>
      <vt:lpstr>מצגת של PowerPoint</vt:lpstr>
      <vt:lpstr>מצגת של PowerPoint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raanan dafni</cp:lastModifiedBy>
  <cp:revision>387</cp:revision>
  <dcterms:created xsi:type="dcterms:W3CDTF">2009-01-22T01:38:59Z</dcterms:created>
  <dcterms:modified xsi:type="dcterms:W3CDTF">2016-04-22T18:04:07Z</dcterms:modified>
</cp:coreProperties>
</file>