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Microsoft_Equation1.bin" ContentType="application/vnd.openxmlformats-officedocument.oleObject"/>
  <Override PartName="/ppt/notesSlides/notesSlide3.xml" ContentType="application/vnd.openxmlformats-officedocument.presentationml.notesSlide+xml"/>
  <Override PartName="/ppt/embeddings/Microsoft_Equation2.bin" ContentType="application/vnd.openxmlformats-officedocument.oleObject"/>
  <Override PartName="/ppt/embeddings/oleObject4.bin" ContentType="application/vnd.openxmlformats-officedocument.oleObject"/>
  <Override PartName="/ppt/embeddings/Microsoft_Equation3.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Microsoft_Equation4.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Microsoft_Equation5.bin" ContentType="application/vnd.openxmlformats-officedocument.oleObject"/>
  <Override PartName="/ppt/embeddings/oleObject7.bin" ContentType="application/vnd.openxmlformats-officedocument.oleObject"/>
  <Override PartName="/ppt/embeddings/Microsoft_Equation6.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Microsoft_Equation7.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330" r:id="rId2"/>
    <p:sldId id="256" r:id="rId3"/>
    <p:sldId id="304" r:id="rId4"/>
    <p:sldId id="305" r:id="rId5"/>
    <p:sldId id="307" r:id="rId6"/>
    <p:sldId id="277" r:id="rId7"/>
    <p:sldId id="270" r:id="rId8"/>
    <p:sldId id="284" r:id="rId9"/>
    <p:sldId id="318" r:id="rId10"/>
    <p:sldId id="319" r:id="rId11"/>
    <p:sldId id="285" r:id="rId12"/>
    <p:sldId id="257" r:id="rId13"/>
    <p:sldId id="317" r:id="rId14"/>
    <p:sldId id="315" r:id="rId15"/>
    <p:sldId id="316" r:id="rId16"/>
    <p:sldId id="268" r:id="rId17"/>
    <p:sldId id="295" r:id="rId18"/>
    <p:sldId id="348" r:id="rId19"/>
    <p:sldId id="349" r:id="rId20"/>
    <p:sldId id="345" r:id="rId21"/>
    <p:sldId id="311" r:id="rId22"/>
    <p:sldId id="338" r:id="rId23"/>
    <p:sldId id="32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3" d="100"/>
          <a:sy n="63" d="100"/>
        </p:scale>
        <p:origin x="-1440"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1" Type="http://schemas.openxmlformats.org/officeDocument/2006/relationships/image" Target="../media/image3.emf"/><Relationship Id="rId2"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1" Type="http://schemas.openxmlformats.org/officeDocument/2006/relationships/image" Target="../media/image10.emf"/><Relationship Id="rId2"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1" Type="http://schemas.openxmlformats.org/officeDocument/2006/relationships/image" Target="../media/image10.emf"/><Relationship Id="rId2"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F84A71-88A3-CE46-9953-5244DF6C294B}" type="datetimeFigureOut">
              <a:rPr lang="en-US" smtClean="0"/>
              <a:t>4/21/16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024E9-E590-8A46-B311-F7072476D8B1}" type="slidenum">
              <a:rPr lang="en-US" smtClean="0"/>
              <a:t>‹#›</a:t>
            </a:fld>
            <a:endParaRPr lang="en-US"/>
          </a:p>
        </p:txBody>
      </p:sp>
    </p:spTree>
    <p:extLst>
      <p:ext uri="{BB962C8B-B14F-4D97-AF65-F5344CB8AC3E}">
        <p14:creationId xmlns:p14="http://schemas.microsoft.com/office/powerpoint/2010/main" val="7655004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A4B73F-E7DE-4E43-97B3-24B9941A315D}" type="datetimeFigureOut">
              <a:rPr lang="en-US" smtClean="0"/>
              <a:t>4/19/16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9DCD3E-8012-EC48-BF75-60D82C425D90}" type="slidenum">
              <a:rPr lang="en-US" smtClean="0"/>
              <a:t>‹#›</a:t>
            </a:fld>
            <a:endParaRPr lang="en-US"/>
          </a:p>
        </p:txBody>
      </p:sp>
    </p:spTree>
    <p:extLst>
      <p:ext uri="{BB962C8B-B14F-4D97-AF65-F5344CB8AC3E}">
        <p14:creationId xmlns:p14="http://schemas.microsoft.com/office/powerpoint/2010/main" val="38534737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a:t>
            </a:r>
            <a:r>
              <a:rPr lang="en-US" baseline="0" dirty="0" smtClean="0"/>
              <a:t> extended domain, here’s an example on synthetic data of how it works. On the left is a trace with some reflectivity on it and all the reflectors line up as you go across the horizontal axis, which is the extended axis – here in the offset domain. If they all line up, then the background velocities are also the same. On the right, the background long wavelength velocities are changing and as you go from one offset to its neighbor, you see </a:t>
            </a:r>
            <a:r>
              <a:rPr lang="en-US" baseline="0" dirty="0" err="1" smtClean="0"/>
              <a:t>moveout</a:t>
            </a:r>
            <a:r>
              <a:rPr lang="en-US" baseline="0" dirty="0" smtClean="0"/>
              <a:t>. This would indicate to the inversion that there is an error in the background velocity model and it modifies it accordingly. But if you stacked all of these traces together, and didn’t have an extended model like in FWI, there would be no way to tell if the background velocity was ok or not, and you’d have to just assume that it was. </a:t>
            </a:r>
            <a:endParaRPr lang="en-US" dirty="0"/>
          </a:p>
        </p:txBody>
      </p:sp>
      <p:sp>
        <p:nvSpPr>
          <p:cNvPr id="4" name="Slide Number Placeholder 3"/>
          <p:cNvSpPr>
            <a:spLocks noGrp="1"/>
          </p:cNvSpPr>
          <p:nvPr>
            <p:ph type="sldNum" sz="quarter" idx="10"/>
          </p:nvPr>
        </p:nvSpPr>
        <p:spPr/>
        <p:txBody>
          <a:bodyPr/>
          <a:lstStyle/>
          <a:p>
            <a:fld id="{53FADBED-41A9-0547-8F84-B6A627D8E541}" type="slidenum">
              <a:rPr lang="en-US" smtClean="0"/>
              <a:t>3</a:t>
            </a:fld>
            <a:endParaRPr lang="en-US"/>
          </a:p>
        </p:txBody>
      </p:sp>
    </p:spTree>
    <p:extLst>
      <p:ext uri="{BB962C8B-B14F-4D97-AF65-F5344CB8AC3E}">
        <p14:creationId xmlns:p14="http://schemas.microsoft.com/office/powerpoint/2010/main" val="106861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intend to implement EFWI on towed streamer data – a</a:t>
            </a:r>
            <a:r>
              <a:rPr lang="en-US" baseline="0" dirty="0" smtClean="0"/>
              <a:t> type of marine data that is much more prevalent in the industry. The kinds of problems we saw with </a:t>
            </a:r>
            <a:r>
              <a:rPr lang="en-US" baseline="0" dirty="0" err="1" smtClean="0"/>
              <a:t>sparcity</a:t>
            </a:r>
            <a:r>
              <a:rPr lang="en-US" baseline="0" dirty="0" smtClean="0"/>
              <a:t> will likely not affect the outcome of this study, but differences may largely attributed to computational feasibility and the differences of coherent noise or multiples in each domain.</a:t>
            </a:r>
            <a:endParaRPr lang="en-US" dirty="0"/>
          </a:p>
        </p:txBody>
      </p:sp>
      <p:sp>
        <p:nvSpPr>
          <p:cNvPr id="4" name="Slide Number Placeholder 3"/>
          <p:cNvSpPr>
            <a:spLocks noGrp="1"/>
          </p:cNvSpPr>
          <p:nvPr>
            <p:ph type="sldNum" sz="quarter" idx="10"/>
          </p:nvPr>
        </p:nvSpPr>
        <p:spPr/>
        <p:txBody>
          <a:bodyPr/>
          <a:lstStyle/>
          <a:p>
            <a:fld id="{53FADBED-41A9-0547-8F84-B6A627D8E541}" type="slidenum">
              <a:rPr lang="en-US" smtClean="0"/>
              <a:t>18</a:t>
            </a:fld>
            <a:endParaRPr lang="en-US"/>
          </a:p>
        </p:txBody>
      </p:sp>
    </p:spTree>
    <p:extLst>
      <p:ext uri="{BB962C8B-B14F-4D97-AF65-F5344CB8AC3E}">
        <p14:creationId xmlns:p14="http://schemas.microsoft.com/office/powerpoint/2010/main" val="1378592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Velocity</a:t>
            </a:r>
            <a:r>
              <a:rPr lang="en-US" baseline="0" dirty="0" smtClean="0"/>
              <a:t> LW from semblance analysis</a:t>
            </a:r>
            <a:endParaRPr lang="en-US" dirty="0"/>
          </a:p>
        </p:txBody>
      </p:sp>
      <p:sp>
        <p:nvSpPr>
          <p:cNvPr id="4" name="Slide Number Placeholder 3"/>
          <p:cNvSpPr>
            <a:spLocks noGrp="1"/>
          </p:cNvSpPr>
          <p:nvPr>
            <p:ph type="sldNum" sz="quarter" idx="10"/>
          </p:nvPr>
        </p:nvSpPr>
        <p:spPr/>
        <p:txBody>
          <a:bodyPr/>
          <a:lstStyle/>
          <a:p>
            <a:fld id="{7AAC633E-CFC4-7A4C-8B57-BC0ADAC28132}" type="slidenum">
              <a:rPr lang="en-US" smtClean="0"/>
              <a:t>19</a:t>
            </a:fld>
            <a:endParaRPr lang="en-US"/>
          </a:p>
        </p:txBody>
      </p:sp>
    </p:spTree>
    <p:extLst>
      <p:ext uri="{BB962C8B-B14F-4D97-AF65-F5344CB8AC3E}">
        <p14:creationId xmlns:p14="http://schemas.microsoft.com/office/powerpoint/2010/main" val="4110186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EFWI is executed</a:t>
            </a:r>
            <a:r>
              <a:rPr lang="en-US" baseline="0" dirty="0" smtClean="0"/>
              <a:t> in two different loops in order to fit each of these wavelength scales separately. The inner loop fits only the reflectivity – like least squares migration. Once this is fit, the velocity model can successfully predict the data to below some small error threshold and we set F[m] –d = 0. Then the outer loop fits the background model by looking at the velocities in the extended domain – across shots or plane waves or offset.</a:t>
            </a:r>
            <a:endParaRPr lang="en-US" dirty="0"/>
          </a:p>
        </p:txBody>
      </p:sp>
      <p:sp>
        <p:nvSpPr>
          <p:cNvPr id="4" name="Slide Number Placeholder 3"/>
          <p:cNvSpPr>
            <a:spLocks noGrp="1"/>
          </p:cNvSpPr>
          <p:nvPr>
            <p:ph type="sldNum" sz="quarter" idx="10"/>
          </p:nvPr>
        </p:nvSpPr>
        <p:spPr/>
        <p:txBody>
          <a:bodyPr/>
          <a:lstStyle/>
          <a:p>
            <a:fld id="{53FADBED-41A9-0547-8F84-B6A627D8E541}" type="slidenum">
              <a:rPr lang="en-US" smtClean="0"/>
              <a:t>21</a:t>
            </a:fld>
            <a:endParaRPr lang="en-US"/>
          </a:p>
        </p:txBody>
      </p:sp>
    </p:spTree>
    <p:extLst>
      <p:ext uri="{BB962C8B-B14F-4D97-AF65-F5344CB8AC3E}">
        <p14:creationId xmlns:p14="http://schemas.microsoft.com/office/powerpoint/2010/main" val="2682289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EFWI relies</a:t>
            </a:r>
            <a:r>
              <a:rPr lang="en-US" baseline="0" dirty="0" smtClean="0"/>
              <a:t> on the separation of scales in the velocity model, which is a little hard to visualize, so let me show an example using a well log. The left-most image is something you might collect out in the field. Depth is increasing on the horizontal axis and velocity is increasing with depth. This well log has two parts to it. The rightmost image shows the background velocity to the trend. It follows a smooth path and averages what the well log is doing. There are no </a:t>
            </a:r>
            <a:r>
              <a:rPr lang="en-US" baseline="0" dirty="0" err="1" smtClean="0"/>
              <a:t>oscilations</a:t>
            </a:r>
            <a:r>
              <a:rPr lang="en-US" baseline="0" dirty="0" smtClean="0"/>
              <a:t> and in the background model, there is no reflectivity. The middle image is the reflectivity or short wavelength part of the velocity model. It is the oscillatory part. If it were synthetic data, and I was a better processor, there would be no background trend to it – it would be wiggling centered around 0. However there still seems to be a little left over. The left most model is the total velocity model, m. It is the sum of delta m, or r for </a:t>
            </a:r>
            <a:r>
              <a:rPr lang="en-US" baseline="0" dirty="0" err="1" smtClean="0"/>
              <a:t>reflecitivity</a:t>
            </a:r>
            <a:r>
              <a:rPr lang="en-US" baseline="0" dirty="0" smtClean="0"/>
              <a:t> and </a:t>
            </a:r>
            <a:r>
              <a:rPr lang="en-US" baseline="0" dirty="0" err="1" smtClean="0"/>
              <a:t>m_l</a:t>
            </a:r>
            <a:r>
              <a:rPr lang="en-US" baseline="0" dirty="0" smtClean="0"/>
              <a:t> which is the long wavelength portion of the velocity model. I will be using both delta m and r to describe the middle picture during this presentation.</a:t>
            </a:r>
            <a:endParaRPr lang="en-US" dirty="0"/>
          </a:p>
        </p:txBody>
      </p:sp>
      <p:sp>
        <p:nvSpPr>
          <p:cNvPr id="4" name="Slide Number Placeholder 3"/>
          <p:cNvSpPr>
            <a:spLocks noGrp="1"/>
          </p:cNvSpPr>
          <p:nvPr>
            <p:ph type="sldNum" sz="quarter" idx="10"/>
          </p:nvPr>
        </p:nvSpPr>
        <p:spPr/>
        <p:txBody>
          <a:bodyPr/>
          <a:lstStyle/>
          <a:p>
            <a:fld id="{53FADBED-41A9-0547-8F84-B6A627D8E541}" type="slidenum">
              <a:rPr lang="en-US" smtClean="0"/>
              <a:t>4</a:t>
            </a:fld>
            <a:endParaRPr lang="en-US"/>
          </a:p>
        </p:txBody>
      </p:sp>
    </p:spTree>
    <p:extLst>
      <p:ext uri="{BB962C8B-B14F-4D97-AF65-F5344CB8AC3E}">
        <p14:creationId xmlns:p14="http://schemas.microsoft.com/office/powerpoint/2010/main" val="3695142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EFWI is executed</a:t>
            </a:r>
            <a:r>
              <a:rPr lang="en-US" baseline="0" dirty="0" smtClean="0"/>
              <a:t> in two different loops in order to fit each of these wavelength scales separately. The inner loop fits only the reflectivity – like least squares migration. Once this is fit, the velocity model can successfully predict the data to below some small error threshold and we set F[m] –d = 0. Then the outer loop fits the background model by looking at the velocities in the extended domain – across shots or plane waves or offset.</a:t>
            </a:r>
            <a:endParaRPr lang="en-US" dirty="0"/>
          </a:p>
        </p:txBody>
      </p:sp>
      <p:sp>
        <p:nvSpPr>
          <p:cNvPr id="4" name="Slide Number Placeholder 3"/>
          <p:cNvSpPr>
            <a:spLocks noGrp="1"/>
          </p:cNvSpPr>
          <p:nvPr>
            <p:ph type="sldNum" sz="quarter" idx="10"/>
          </p:nvPr>
        </p:nvSpPr>
        <p:spPr/>
        <p:txBody>
          <a:bodyPr/>
          <a:lstStyle/>
          <a:p>
            <a:fld id="{53FADBED-41A9-0547-8F84-B6A627D8E541}" type="slidenum">
              <a:rPr lang="en-US" smtClean="0"/>
              <a:t>5</a:t>
            </a:fld>
            <a:endParaRPr lang="en-US"/>
          </a:p>
        </p:txBody>
      </p:sp>
    </p:spTree>
    <p:extLst>
      <p:ext uri="{BB962C8B-B14F-4D97-AF65-F5344CB8AC3E}">
        <p14:creationId xmlns:p14="http://schemas.microsoft.com/office/powerpoint/2010/main" val="2682289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we used born forward modeling operator, d’ refers to linearized</a:t>
            </a:r>
            <a:r>
              <a:rPr lang="en-US" baseline="0" dirty="0" smtClean="0"/>
              <a:t> data= single </a:t>
            </a:r>
            <a:r>
              <a:rPr lang="en-US" baseline="0" dirty="0" err="1" smtClean="0"/>
              <a:t>scatterer</a:t>
            </a:r>
            <a:r>
              <a:rPr lang="en-US" baseline="0" dirty="0" smtClean="0"/>
              <a:t>, no multiples</a:t>
            </a:r>
            <a:endParaRPr lang="en-US" dirty="0"/>
          </a:p>
        </p:txBody>
      </p:sp>
      <p:sp>
        <p:nvSpPr>
          <p:cNvPr id="4" name="Slide Number Placeholder 3"/>
          <p:cNvSpPr>
            <a:spLocks noGrp="1"/>
          </p:cNvSpPr>
          <p:nvPr>
            <p:ph type="sldNum" sz="quarter" idx="10"/>
          </p:nvPr>
        </p:nvSpPr>
        <p:spPr/>
        <p:txBody>
          <a:bodyPr/>
          <a:lstStyle/>
          <a:p>
            <a:fld id="{B49DCD3E-8012-EC48-BF75-60D82C425D90}" type="slidenum">
              <a:rPr lang="en-US" smtClean="0"/>
              <a:t>8</a:t>
            </a:fld>
            <a:endParaRPr lang="en-US"/>
          </a:p>
        </p:txBody>
      </p:sp>
    </p:spTree>
    <p:extLst>
      <p:ext uri="{BB962C8B-B14F-4D97-AF65-F5344CB8AC3E}">
        <p14:creationId xmlns:p14="http://schemas.microsoft.com/office/powerpoint/2010/main" val="3807483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a:t>
            </a:r>
            <a:r>
              <a:rPr lang="en-US" baseline="0" dirty="0" smtClean="0"/>
              <a:t> delta m is the short wavelength perturbation from scale separation slide</a:t>
            </a:r>
            <a:endParaRPr lang="en-US" dirty="0"/>
          </a:p>
        </p:txBody>
      </p:sp>
      <p:sp>
        <p:nvSpPr>
          <p:cNvPr id="4" name="Slide Number Placeholder 3"/>
          <p:cNvSpPr>
            <a:spLocks noGrp="1"/>
          </p:cNvSpPr>
          <p:nvPr>
            <p:ph type="sldNum" sz="quarter" idx="10"/>
          </p:nvPr>
        </p:nvSpPr>
        <p:spPr/>
        <p:txBody>
          <a:bodyPr/>
          <a:lstStyle/>
          <a:p>
            <a:fld id="{B49DCD3E-8012-EC48-BF75-60D82C425D90}" type="slidenum">
              <a:rPr lang="en-US" smtClean="0"/>
              <a:t>9</a:t>
            </a:fld>
            <a:endParaRPr lang="en-US"/>
          </a:p>
        </p:txBody>
      </p:sp>
    </p:spTree>
    <p:extLst>
      <p:ext uri="{BB962C8B-B14F-4D97-AF65-F5344CB8AC3E}">
        <p14:creationId xmlns:p14="http://schemas.microsoft.com/office/powerpoint/2010/main" val="3807483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a:t>
            </a:r>
            <a:r>
              <a:rPr lang="en-US" baseline="0" dirty="0" smtClean="0"/>
              <a:t> delta m is the short wavelength perturbation from scale separation slide</a:t>
            </a:r>
            <a:endParaRPr lang="en-US" dirty="0"/>
          </a:p>
        </p:txBody>
      </p:sp>
      <p:sp>
        <p:nvSpPr>
          <p:cNvPr id="4" name="Slide Number Placeholder 3"/>
          <p:cNvSpPr>
            <a:spLocks noGrp="1"/>
          </p:cNvSpPr>
          <p:nvPr>
            <p:ph type="sldNum" sz="quarter" idx="10"/>
          </p:nvPr>
        </p:nvSpPr>
        <p:spPr/>
        <p:txBody>
          <a:bodyPr/>
          <a:lstStyle/>
          <a:p>
            <a:fld id="{B49DCD3E-8012-EC48-BF75-60D82C425D90}" type="slidenum">
              <a:rPr lang="en-US" smtClean="0"/>
              <a:t>10</a:t>
            </a:fld>
            <a:endParaRPr lang="en-US"/>
          </a:p>
        </p:txBody>
      </p:sp>
    </p:spTree>
    <p:extLst>
      <p:ext uri="{BB962C8B-B14F-4D97-AF65-F5344CB8AC3E}">
        <p14:creationId xmlns:p14="http://schemas.microsoft.com/office/powerpoint/2010/main" val="3807483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a:t>
            </a:r>
            <a:r>
              <a:rPr lang="en-US" baseline="0" dirty="0" smtClean="0"/>
              <a:t> delta m is the short wavelength perturbation from scale separation slide</a:t>
            </a:r>
            <a:endParaRPr lang="en-US" dirty="0"/>
          </a:p>
        </p:txBody>
      </p:sp>
      <p:sp>
        <p:nvSpPr>
          <p:cNvPr id="4" name="Slide Number Placeholder 3"/>
          <p:cNvSpPr>
            <a:spLocks noGrp="1"/>
          </p:cNvSpPr>
          <p:nvPr>
            <p:ph type="sldNum" sz="quarter" idx="10"/>
          </p:nvPr>
        </p:nvSpPr>
        <p:spPr/>
        <p:txBody>
          <a:bodyPr/>
          <a:lstStyle/>
          <a:p>
            <a:fld id="{B49DCD3E-8012-EC48-BF75-60D82C425D90}" type="slidenum">
              <a:rPr lang="en-US" smtClean="0"/>
              <a:t>11</a:t>
            </a:fld>
            <a:endParaRPr lang="en-US"/>
          </a:p>
        </p:txBody>
      </p:sp>
    </p:spTree>
    <p:extLst>
      <p:ext uri="{BB962C8B-B14F-4D97-AF65-F5344CB8AC3E}">
        <p14:creationId xmlns:p14="http://schemas.microsoft.com/office/powerpoint/2010/main" val="3807483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a:t>
            </a:r>
            <a:r>
              <a:rPr lang="en-US" baseline="0" dirty="0" smtClean="0"/>
              <a:t> about what this means – that the velocity error was responsible for the crappy data fits. So therefore, LSM has reached its limit of use. Either have to change the velocity model, </a:t>
            </a:r>
            <a:r>
              <a:rPr lang="en-US" baseline="0" smtClean="0"/>
              <a:t>or stop LSM.</a:t>
            </a:r>
            <a:endParaRPr lang="en-US"/>
          </a:p>
        </p:txBody>
      </p:sp>
      <p:sp>
        <p:nvSpPr>
          <p:cNvPr id="4" name="Slide Number Placeholder 3"/>
          <p:cNvSpPr>
            <a:spLocks noGrp="1"/>
          </p:cNvSpPr>
          <p:nvPr>
            <p:ph type="sldNum" sz="quarter" idx="10"/>
          </p:nvPr>
        </p:nvSpPr>
        <p:spPr/>
        <p:txBody>
          <a:bodyPr/>
          <a:lstStyle/>
          <a:p>
            <a:fld id="{B49DCD3E-8012-EC48-BF75-60D82C425D90}" type="slidenum">
              <a:rPr lang="en-US" smtClean="0"/>
              <a:t>16</a:t>
            </a:fld>
            <a:endParaRPr lang="en-US"/>
          </a:p>
        </p:txBody>
      </p:sp>
    </p:spTree>
    <p:extLst>
      <p:ext uri="{BB962C8B-B14F-4D97-AF65-F5344CB8AC3E}">
        <p14:creationId xmlns:p14="http://schemas.microsoft.com/office/powerpoint/2010/main" val="1531978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operate</a:t>
            </a:r>
            <a:r>
              <a:rPr lang="en-US" baseline="0" dirty="0" smtClean="0"/>
              <a:t> on the short-wavelength component of the data to produce an image.</a:t>
            </a:r>
            <a:endParaRPr lang="en-US" dirty="0"/>
          </a:p>
        </p:txBody>
      </p:sp>
      <p:sp>
        <p:nvSpPr>
          <p:cNvPr id="4" name="Slide Number Placeholder 3"/>
          <p:cNvSpPr>
            <a:spLocks noGrp="1"/>
          </p:cNvSpPr>
          <p:nvPr>
            <p:ph type="sldNum" sz="quarter" idx="10"/>
          </p:nvPr>
        </p:nvSpPr>
        <p:spPr/>
        <p:txBody>
          <a:bodyPr/>
          <a:lstStyle/>
          <a:p>
            <a:fld id="{B49DCD3E-8012-EC48-BF75-60D82C425D90}" type="slidenum">
              <a:rPr lang="en-US" smtClean="0"/>
              <a:t>17</a:t>
            </a:fld>
            <a:endParaRPr lang="en-US"/>
          </a:p>
        </p:txBody>
      </p:sp>
    </p:spTree>
    <p:extLst>
      <p:ext uri="{BB962C8B-B14F-4D97-AF65-F5344CB8AC3E}">
        <p14:creationId xmlns:p14="http://schemas.microsoft.com/office/powerpoint/2010/main" val="2824919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7406BB-64F6-4146-9D33-8E755590B6AB}" type="datetime1">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FA018-8C4F-B346-88A0-798F02A33B15}" type="slidenum">
              <a:rPr lang="en-US" smtClean="0"/>
              <a:t>‹#›</a:t>
            </a:fld>
            <a:endParaRPr lang="en-US"/>
          </a:p>
        </p:txBody>
      </p:sp>
    </p:spTree>
    <p:extLst>
      <p:ext uri="{BB962C8B-B14F-4D97-AF65-F5344CB8AC3E}">
        <p14:creationId xmlns:p14="http://schemas.microsoft.com/office/powerpoint/2010/main" val="3536267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2A5F5C-8CCE-5A4A-98C1-8604EAB281EC}" type="datetime1">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FA018-8C4F-B346-88A0-798F02A33B15}" type="slidenum">
              <a:rPr lang="en-US" smtClean="0"/>
              <a:t>‹#›</a:t>
            </a:fld>
            <a:endParaRPr lang="en-US"/>
          </a:p>
        </p:txBody>
      </p:sp>
    </p:spTree>
    <p:extLst>
      <p:ext uri="{BB962C8B-B14F-4D97-AF65-F5344CB8AC3E}">
        <p14:creationId xmlns:p14="http://schemas.microsoft.com/office/powerpoint/2010/main" val="535685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1BD7C0-FD6C-5B45-A105-BCE593E081DA}" type="datetime1">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FA018-8C4F-B346-88A0-798F02A33B15}" type="slidenum">
              <a:rPr lang="en-US" smtClean="0"/>
              <a:t>‹#›</a:t>
            </a:fld>
            <a:endParaRPr lang="en-US"/>
          </a:p>
        </p:txBody>
      </p:sp>
    </p:spTree>
    <p:extLst>
      <p:ext uri="{BB962C8B-B14F-4D97-AF65-F5344CB8AC3E}">
        <p14:creationId xmlns:p14="http://schemas.microsoft.com/office/powerpoint/2010/main" val="1905190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0F97F8-773B-254C-A6A9-EB6B87C60878}" type="datetime1">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FA018-8C4F-B346-88A0-798F02A33B15}" type="slidenum">
              <a:rPr lang="en-US" smtClean="0"/>
              <a:t>‹#›</a:t>
            </a:fld>
            <a:endParaRPr lang="en-US"/>
          </a:p>
        </p:txBody>
      </p:sp>
    </p:spTree>
    <p:extLst>
      <p:ext uri="{BB962C8B-B14F-4D97-AF65-F5344CB8AC3E}">
        <p14:creationId xmlns:p14="http://schemas.microsoft.com/office/powerpoint/2010/main" val="1561254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860A49-9367-3B42-AB47-1FE3E1E5F35F}" type="datetime1">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FA018-8C4F-B346-88A0-798F02A33B15}" type="slidenum">
              <a:rPr lang="en-US" smtClean="0"/>
              <a:t>‹#›</a:t>
            </a:fld>
            <a:endParaRPr lang="en-US"/>
          </a:p>
        </p:txBody>
      </p:sp>
    </p:spTree>
    <p:extLst>
      <p:ext uri="{BB962C8B-B14F-4D97-AF65-F5344CB8AC3E}">
        <p14:creationId xmlns:p14="http://schemas.microsoft.com/office/powerpoint/2010/main" val="1647830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AEEDB5-FDAE-8C4C-BC49-845C1E797D44}" type="datetime1">
              <a:rPr lang="en-US" smtClean="0"/>
              <a:t>4/21/16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FA018-8C4F-B346-88A0-798F02A33B15}" type="slidenum">
              <a:rPr lang="en-US" smtClean="0"/>
              <a:t>‹#›</a:t>
            </a:fld>
            <a:endParaRPr lang="en-US"/>
          </a:p>
        </p:txBody>
      </p:sp>
    </p:spTree>
    <p:extLst>
      <p:ext uri="{BB962C8B-B14F-4D97-AF65-F5344CB8AC3E}">
        <p14:creationId xmlns:p14="http://schemas.microsoft.com/office/powerpoint/2010/main" val="3284896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861E19-9880-5E49-92B1-C5A294A2640A}" type="datetime1">
              <a:rPr lang="en-US" smtClean="0"/>
              <a:t>4/21/16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0FA018-8C4F-B346-88A0-798F02A33B15}" type="slidenum">
              <a:rPr lang="en-US" smtClean="0"/>
              <a:t>‹#›</a:t>
            </a:fld>
            <a:endParaRPr lang="en-US"/>
          </a:p>
        </p:txBody>
      </p:sp>
    </p:spTree>
    <p:extLst>
      <p:ext uri="{BB962C8B-B14F-4D97-AF65-F5344CB8AC3E}">
        <p14:creationId xmlns:p14="http://schemas.microsoft.com/office/powerpoint/2010/main" val="2259233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4840F0-1BBE-A54E-848B-BF91F54A2597}" type="datetime1">
              <a:rPr lang="en-US" smtClean="0"/>
              <a:t>4/21/16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0FA018-8C4F-B346-88A0-798F02A33B15}" type="slidenum">
              <a:rPr lang="en-US" smtClean="0"/>
              <a:t>‹#›</a:t>
            </a:fld>
            <a:endParaRPr lang="en-US"/>
          </a:p>
        </p:txBody>
      </p:sp>
    </p:spTree>
    <p:extLst>
      <p:ext uri="{BB962C8B-B14F-4D97-AF65-F5344CB8AC3E}">
        <p14:creationId xmlns:p14="http://schemas.microsoft.com/office/powerpoint/2010/main" val="3949116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E13287-B0C8-014A-A46E-6BC1B12D333E}" type="datetime1">
              <a:rPr lang="en-US" smtClean="0"/>
              <a:t>4/21/16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0FA018-8C4F-B346-88A0-798F02A33B15}" type="slidenum">
              <a:rPr lang="en-US" smtClean="0"/>
              <a:t>‹#›</a:t>
            </a:fld>
            <a:endParaRPr lang="en-US"/>
          </a:p>
        </p:txBody>
      </p:sp>
    </p:spTree>
    <p:extLst>
      <p:ext uri="{BB962C8B-B14F-4D97-AF65-F5344CB8AC3E}">
        <p14:creationId xmlns:p14="http://schemas.microsoft.com/office/powerpoint/2010/main" val="4224018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6D098C-4B42-5141-8750-0A86111D51C5}" type="datetime1">
              <a:rPr lang="en-US" smtClean="0"/>
              <a:t>4/21/16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FA018-8C4F-B346-88A0-798F02A33B15}" type="slidenum">
              <a:rPr lang="en-US" smtClean="0"/>
              <a:t>‹#›</a:t>
            </a:fld>
            <a:endParaRPr lang="en-US"/>
          </a:p>
        </p:txBody>
      </p:sp>
    </p:spTree>
    <p:extLst>
      <p:ext uri="{BB962C8B-B14F-4D97-AF65-F5344CB8AC3E}">
        <p14:creationId xmlns:p14="http://schemas.microsoft.com/office/powerpoint/2010/main" val="3044403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2C3099-8B1E-EB48-B0B5-B30722F40694}" type="datetime1">
              <a:rPr lang="en-US" smtClean="0"/>
              <a:t>4/21/16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FA018-8C4F-B346-88A0-798F02A33B15}" type="slidenum">
              <a:rPr lang="en-US" smtClean="0"/>
              <a:t>‹#›</a:t>
            </a:fld>
            <a:endParaRPr lang="en-US"/>
          </a:p>
        </p:txBody>
      </p:sp>
    </p:spTree>
    <p:extLst>
      <p:ext uri="{BB962C8B-B14F-4D97-AF65-F5344CB8AC3E}">
        <p14:creationId xmlns:p14="http://schemas.microsoft.com/office/powerpoint/2010/main" val="19293399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ADE41-E71E-0A49-B175-E4B59DD44FA1}" type="datetime1">
              <a:rPr lang="en-US" smtClean="0"/>
              <a:t>4/21/16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0FA018-8C4F-B346-88A0-798F02A33B15}" type="slidenum">
              <a:rPr lang="en-US" smtClean="0"/>
              <a:t>‹#›</a:t>
            </a:fld>
            <a:endParaRPr lang="en-US"/>
          </a:p>
        </p:txBody>
      </p:sp>
    </p:spTree>
    <p:extLst>
      <p:ext uri="{BB962C8B-B14F-4D97-AF65-F5344CB8AC3E}">
        <p14:creationId xmlns:p14="http://schemas.microsoft.com/office/powerpoint/2010/main" val="2261169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5" Type="http://schemas.openxmlformats.org/officeDocument/2006/relationships/image" Target="../media/image24.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5" Type="http://schemas.openxmlformats.org/officeDocument/2006/relationships/image" Target="../media/image24.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jp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jp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1.emf"/></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png"/></Relationships>
</file>

<file path=ppt/slides/_rels/slide21.xml.rels><?xml version="1.0" encoding="UTF-8" standalone="yes"?>
<Relationships xmlns="http://schemas.openxmlformats.org/package/2006/relationships"><Relationship Id="rId11" Type="http://schemas.openxmlformats.org/officeDocument/2006/relationships/oleObject" Target="../embeddings/oleObject9.bin"/><Relationship Id="rId12" Type="http://schemas.openxmlformats.org/officeDocument/2006/relationships/image" Target="../media/image13.emf"/><Relationship Id="rId13" Type="http://schemas.openxmlformats.org/officeDocument/2006/relationships/oleObject" Target="../embeddings/Microsoft_Equation7.bin"/><Relationship Id="rId14" Type="http://schemas.openxmlformats.org/officeDocument/2006/relationships/image" Target="../media/image14.e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notesSlide" Target="../notesSlides/notesSlide12.xml"/><Relationship Id="rId4" Type="http://schemas.openxmlformats.org/officeDocument/2006/relationships/oleObject" Target="../embeddings/Microsoft_Equation5.bin"/><Relationship Id="rId5" Type="http://schemas.openxmlformats.org/officeDocument/2006/relationships/image" Target="../media/image10.emf"/><Relationship Id="rId6" Type="http://schemas.openxmlformats.org/officeDocument/2006/relationships/oleObject" Target="../embeddings/oleObject7.bin"/><Relationship Id="rId7" Type="http://schemas.openxmlformats.org/officeDocument/2006/relationships/image" Target="../media/image11.emf"/><Relationship Id="rId8" Type="http://schemas.openxmlformats.org/officeDocument/2006/relationships/oleObject" Target="../embeddings/Microsoft_Equation6.bin"/><Relationship Id="rId9" Type="http://schemas.openxmlformats.org/officeDocument/2006/relationships/image" Target="../media/image12.emf"/><Relationship Id="rId10" Type="http://schemas.openxmlformats.org/officeDocument/2006/relationships/oleObject" Target="../embeddings/oleObject8.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1" Type="http://schemas.openxmlformats.org/officeDocument/2006/relationships/oleObject" Target="../embeddings/oleObject3.bin"/><Relationship Id="rId12" Type="http://schemas.openxmlformats.org/officeDocument/2006/relationships/image" Target="../media/image5.emf"/><Relationship Id="rId13" Type="http://schemas.openxmlformats.org/officeDocument/2006/relationships/oleObject" Target="../embeddings/Microsoft_Equation1.bin"/><Relationship Id="rId14"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2.xml"/><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9.jpg"/><Relationship Id="rId7" Type="http://schemas.openxmlformats.org/officeDocument/2006/relationships/oleObject" Target="../embeddings/oleObject1.bin"/><Relationship Id="rId8" Type="http://schemas.openxmlformats.org/officeDocument/2006/relationships/image" Target="../media/image3.emf"/><Relationship Id="rId9" Type="http://schemas.openxmlformats.org/officeDocument/2006/relationships/oleObject" Target="../embeddings/oleObject2.bin"/><Relationship Id="rId10" Type="http://schemas.openxmlformats.org/officeDocument/2006/relationships/image" Target="../media/image4.emf"/></Relationships>
</file>

<file path=ppt/slides/_rels/slide5.xml.rels><?xml version="1.0" encoding="UTF-8" standalone="yes"?>
<Relationships xmlns="http://schemas.openxmlformats.org/package/2006/relationships"><Relationship Id="rId11" Type="http://schemas.openxmlformats.org/officeDocument/2006/relationships/oleObject" Target="../embeddings/oleObject6.bin"/><Relationship Id="rId12" Type="http://schemas.openxmlformats.org/officeDocument/2006/relationships/image" Target="../media/image13.emf"/><Relationship Id="rId13" Type="http://schemas.openxmlformats.org/officeDocument/2006/relationships/oleObject" Target="../embeddings/Microsoft_Equation4.bin"/><Relationship Id="rId14" Type="http://schemas.openxmlformats.org/officeDocument/2006/relationships/image" Target="../media/image14.e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3.xml"/><Relationship Id="rId4" Type="http://schemas.openxmlformats.org/officeDocument/2006/relationships/oleObject" Target="../embeddings/Microsoft_Equation2.bin"/><Relationship Id="rId5" Type="http://schemas.openxmlformats.org/officeDocument/2006/relationships/image" Target="../media/image10.emf"/><Relationship Id="rId6" Type="http://schemas.openxmlformats.org/officeDocument/2006/relationships/oleObject" Target="../embeddings/oleObject4.bin"/><Relationship Id="rId7" Type="http://schemas.openxmlformats.org/officeDocument/2006/relationships/image" Target="../media/image11.emf"/><Relationship Id="rId8" Type="http://schemas.openxmlformats.org/officeDocument/2006/relationships/oleObject" Target="../embeddings/Microsoft_Equation3.bin"/><Relationship Id="rId9" Type="http://schemas.openxmlformats.org/officeDocument/2006/relationships/image" Target="../media/image12.emf"/><Relationship Id="rId10"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5" Type="http://schemas.openxmlformats.org/officeDocument/2006/relationships/image" Target="../media/image24.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Papia Nandi-Dimitrova</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Education</a:t>
            </a:r>
          </a:p>
          <a:p>
            <a:pPr marL="0" indent="0">
              <a:buNone/>
            </a:pPr>
            <a:r>
              <a:rPr lang="en-US" sz="2400" dirty="0"/>
              <a:t>	</a:t>
            </a:r>
            <a:r>
              <a:rPr lang="en-US" sz="2400" dirty="0" smtClean="0"/>
              <a:t>Rice University, PhD  Geophysics		           2012-Present</a:t>
            </a:r>
          </a:p>
          <a:p>
            <a:pPr marL="0" indent="0">
              <a:buNone/>
            </a:pPr>
            <a:r>
              <a:rPr lang="en-US" sz="2400" dirty="0"/>
              <a:t>	</a:t>
            </a:r>
            <a:r>
              <a:rPr lang="en-US" sz="2400" dirty="0" smtClean="0"/>
              <a:t>University of Wyoming, MS Geophysics				2005</a:t>
            </a:r>
          </a:p>
          <a:p>
            <a:pPr marL="0" indent="0">
              <a:buNone/>
            </a:pPr>
            <a:r>
              <a:rPr lang="en-US" sz="2400" dirty="0"/>
              <a:t>	</a:t>
            </a:r>
            <a:r>
              <a:rPr lang="en-US" sz="2400" dirty="0" smtClean="0"/>
              <a:t>University of Illinois, Urbana-Champaign</a:t>
            </a:r>
          </a:p>
          <a:p>
            <a:pPr marL="0" indent="0">
              <a:buNone/>
            </a:pPr>
            <a:r>
              <a:rPr lang="en-US" sz="2400" dirty="0"/>
              <a:t>	</a:t>
            </a:r>
            <a:r>
              <a:rPr lang="en-US" sz="2400" dirty="0" smtClean="0"/>
              <a:t>	BS Computer Science								2002</a:t>
            </a:r>
          </a:p>
          <a:p>
            <a:pPr marL="0" indent="0">
              <a:buNone/>
            </a:pPr>
            <a:r>
              <a:rPr lang="en-US" sz="2400" dirty="0"/>
              <a:t>	</a:t>
            </a:r>
            <a:r>
              <a:rPr lang="en-US" sz="2400" dirty="0" smtClean="0"/>
              <a:t>	BS Finance											1997</a:t>
            </a:r>
          </a:p>
          <a:p>
            <a:pPr marL="0" indent="0">
              <a:buNone/>
            </a:pPr>
            <a:r>
              <a:rPr lang="en-US" sz="2400" dirty="0" smtClean="0"/>
              <a:t>Experience</a:t>
            </a:r>
          </a:p>
          <a:p>
            <a:pPr marL="0" indent="0">
              <a:buNone/>
            </a:pPr>
            <a:r>
              <a:rPr lang="en-US" sz="2400" dirty="0"/>
              <a:t>	</a:t>
            </a:r>
            <a:r>
              <a:rPr lang="en-US" sz="2400" dirty="0" smtClean="0"/>
              <a:t>BP													</a:t>
            </a:r>
            <a:r>
              <a:rPr lang="en-US" sz="2400" dirty="0"/>
              <a:t>2006-2015</a:t>
            </a:r>
            <a:endParaRPr lang="en-US" sz="2400" dirty="0" smtClean="0"/>
          </a:p>
          <a:p>
            <a:pPr marL="0" indent="0">
              <a:buNone/>
            </a:pPr>
            <a:r>
              <a:rPr lang="en-US" sz="2400" dirty="0"/>
              <a:t>	</a:t>
            </a:r>
            <a:r>
              <a:rPr lang="en-US" sz="2400" dirty="0" smtClean="0"/>
              <a:t>	Exploration, production, processing, imaging R&amp;D 		</a:t>
            </a:r>
          </a:p>
          <a:p>
            <a:pPr marL="0" indent="0">
              <a:buNone/>
            </a:pPr>
            <a:r>
              <a:rPr lang="en-US" sz="2400" dirty="0"/>
              <a:t>	</a:t>
            </a:r>
            <a:r>
              <a:rPr lang="en-US" sz="2400" dirty="0" smtClean="0"/>
              <a:t>Conoco-Phillips, Chevron, LBNL, NCSA,+ </a:t>
            </a:r>
          </a:p>
          <a:p>
            <a:pPr marL="0" indent="0">
              <a:buNone/>
            </a:pPr>
            <a:endParaRPr lang="en-US" dirty="0"/>
          </a:p>
        </p:txBody>
      </p:sp>
      <p:sp>
        <p:nvSpPr>
          <p:cNvPr id="4" name="Slide Number Placeholder 3"/>
          <p:cNvSpPr>
            <a:spLocks noGrp="1"/>
          </p:cNvSpPr>
          <p:nvPr>
            <p:ph type="sldNum" sz="quarter" idx="12"/>
          </p:nvPr>
        </p:nvSpPr>
        <p:spPr/>
        <p:txBody>
          <a:bodyPr/>
          <a:lstStyle/>
          <a:p>
            <a:fld id="{630FA018-8C4F-B346-88A0-798F02A33B15}" type="slidenum">
              <a:rPr lang="en-US" smtClean="0"/>
              <a:t>1</a:t>
            </a:fld>
            <a:endParaRPr lang="en-US"/>
          </a:p>
        </p:txBody>
      </p:sp>
    </p:spTree>
    <p:extLst>
      <p:ext uri="{BB962C8B-B14F-4D97-AF65-F5344CB8AC3E}">
        <p14:creationId xmlns:p14="http://schemas.microsoft.com/office/powerpoint/2010/main" val="22123173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LSM </a:t>
            </a:r>
            <a:r>
              <a:rPr lang="en-US" dirty="0" smtClean="0"/>
              <a:t>(inner loop)</a:t>
            </a:r>
            <a:endParaRPr lang="en-US" dirty="0"/>
          </a:p>
        </p:txBody>
      </p:sp>
      <p:sp>
        <p:nvSpPr>
          <p:cNvPr id="5" name="Content Placeholder 4"/>
          <p:cNvSpPr>
            <a:spLocks noGrp="1"/>
          </p:cNvSpPr>
          <p:nvPr>
            <p:ph idx="1"/>
          </p:nvPr>
        </p:nvSpPr>
        <p:spPr/>
        <p:txBody>
          <a:bodyPr/>
          <a:lstStyle/>
          <a:p>
            <a:r>
              <a:rPr lang="en-US" dirty="0" smtClean="0"/>
              <a:t>Apply </a:t>
            </a:r>
            <a:r>
              <a:rPr lang="en-US" dirty="0" smtClean="0"/>
              <a:t>to model perturbation to generate predicted </a:t>
            </a:r>
            <a:r>
              <a:rPr lang="en-US" dirty="0" smtClean="0"/>
              <a:t>data</a:t>
            </a:r>
          </a:p>
          <a:p>
            <a:endParaRPr lang="en-US" dirty="0"/>
          </a:p>
          <a:p>
            <a:r>
              <a:rPr lang="en-US" dirty="0" smtClean="0"/>
              <a:t>Minimize LS objective function</a:t>
            </a:r>
            <a:endParaRPr lang="en-US" dirty="0" smtClean="0"/>
          </a:p>
          <a:p>
            <a:pPr marL="0" indent="0">
              <a:buNone/>
            </a:pPr>
            <a:endParaRPr lang="en-US" dirty="0" smtClean="0"/>
          </a:p>
          <a:p>
            <a:pPr marL="0" indent="0">
              <a:buNone/>
            </a:pPr>
            <a:endParaRPr lang="en-US" dirty="0" smtClean="0"/>
          </a:p>
          <a:p>
            <a:r>
              <a:rPr lang="en-US" dirty="0" smtClean="0">
                <a:solidFill>
                  <a:schemeClr val="bg1">
                    <a:lumMod val="85000"/>
                  </a:schemeClr>
                </a:solidFill>
              </a:rPr>
              <a:t>Put gradient into conjugate gradient solver for model update</a:t>
            </a:r>
          </a:p>
          <a:p>
            <a:endParaRPr lang="en-US" dirty="0"/>
          </a:p>
        </p:txBody>
      </p:sp>
      <p:pic>
        <p:nvPicPr>
          <p:cNvPr id="6" name="Picture 5"/>
          <p:cNvPicPr>
            <a:picLocks noChangeAspect="1"/>
          </p:cNvPicPr>
          <p:nvPr/>
        </p:nvPicPr>
        <p:blipFill>
          <a:blip r:embed="rId3"/>
          <a:stretch>
            <a:fillRect/>
          </a:stretch>
        </p:blipFill>
        <p:spPr>
          <a:xfrm>
            <a:off x="266700" y="2630220"/>
            <a:ext cx="8597900" cy="723900"/>
          </a:xfrm>
          <a:prstGeom prst="rect">
            <a:avLst/>
          </a:prstGeom>
        </p:spPr>
      </p:pic>
      <p:pic>
        <p:nvPicPr>
          <p:cNvPr id="7" name="Picture 6"/>
          <p:cNvPicPr>
            <a:picLocks noChangeAspect="1"/>
          </p:cNvPicPr>
          <p:nvPr/>
        </p:nvPicPr>
        <p:blipFill>
          <a:blip r:embed="rId4"/>
          <a:stretch>
            <a:fillRect/>
          </a:stretch>
        </p:blipFill>
        <p:spPr>
          <a:xfrm>
            <a:off x="1612900" y="3830746"/>
            <a:ext cx="5918200" cy="939800"/>
          </a:xfrm>
          <a:prstGeom prst="rect">
            <a:avLst/>
          </a:prstGeom>
        </p:spPr>
      </p:pic>
      <p:sp>
        <p:nvSpPr>
          <p:cNvPr id="8" name="TextBox 7"/>
          <p:cNvSpPr txBox="1"/>
          <p:nvPr/>
        </p:nvSpPr>
        <p:spPr>
          <a:xfrm>
            <a:off x="5496746" y="4426164"/>
            <a:ext cx="3367854" cy="646331"/>
          </a:xfrm>
          <a:prstGeom prst="rect">
            <a:avLst/>
          </a:prstGeom>
          <a:noFill/>
        </p:spPr>
        <p:txBody>
          <a:bodyPr wrap="none" rtlCol="0">
            <a:spAutoFit/>
          </a:bodyPr>
          <a:lstStyle/>
          <a:p>
            <a:r>
              <a:rPr lang="en-US" dirty="0" err="1" smtClean="0">
                <a:solidFill>
                  <a:schemeClr val="tx2"/>
                </a:solidFill>
              </a:rPr>
              <a:t>d</a:t>
            </a:r>
            <a:r>
              <a:rPr lang="en-US" baseline="-25000" dirty="0" err="1" smtClean="0">
                <a:solidFill>
                  <a:schemeClr val="tx2"/>
                </a:solidFill>
              </a:rPr>
              <a:t>m</a:t>
            </a:r>
            <a:r>
              <a:rPr lang="en-US" dirty="0" smtClean="0">
                <a:solidFill>
                  <a:schemeClr val="tx2"/>
                </a:solidFill>
              </a:rPr>
              <a:t>=modeled data</a:t>
            </a:r>
          </a:p>
          <a:p>
            <a:r>
              <a:rPr lang="en-US" dirty="0" smtClean="0">
                <a:solidFill>
                  <a:schemeClr val="tx2"/>
                </a:solidFill>
              </a:rPr>
              <a:t>d’=recorded data after </a:t>
            </a:r>
            <a:r>
              <a:rPr lang="en-US" dirty="0" err="1" smtClean="0">
                <a:solidFill>
                  <a:schemeClr val="tx2"/>
                </a:solidFill>
              </a:rPr>
              <a:t>demultiple</a:t>
            </a:r>
            <a:endParaRPr lang="en-US" dirty="0">
              <a:solidFill>
                <a:schemeClr val="tx2"/>
              </a:solidFill>
            </a:endParaRPr>
          </a:p>
        </p:txBody>
      </p:sp>
      <p:pic>
        <p:nvPicPr>
          <p:cNvPr id="9" name="Picture 8"/>
          <p:cNvPicPr>
            <a:picLocks noChangeAspect="1"/>
          </p:cNvPicPr>
          <p:nvPr/>
        </p:nvPicPr>
        <p:blipFill>
          <a:blip r:embed="rId5">
            <a:duotone>
              <a:schemeClr val="bg2">
                <a:shade val="45000"/>
                <a:satMod val="135000"/>
              </a:schemeClr>
              <a:prstClr val="white"/>
            </a:duotone>
          </a:blip>
          <a:stretch>
            <a:fillRect/>
          </a:stretch>
        </p:blipFill>
        <p:spPr>
          <a:xfrm>
            <a:off x="0" y="5934972"/>
            <a:ext cx="9144000" cy="578623"/>
          </a:xfrm>
          <a:prstGeom prst="rect">
            <a:avLst/>
          </a:prstGeom>
        </p:spPr>
      </p:pic>
      <p:sp>
        <p:nvSpPr>
          <p:cNvPr id="10" name="TextBox 9"/>
          <p:cNvSpPr txBox="1"/>
          <p:nvPr/>
        </p:nvSpPr>
        <p:spPr>
          <a:xfrm>
            <a:off x="5957622" y="2329473"/>
            <a:ext cx="2906978" cy="369332"/>
          </a:xfrm>
          <a:prstGeom prst="rect">
            <a:avLst/>
          </a:prstGeom>
          <a:noFill/>
        </p:spPr>
        <p:txBody>
          <a:bodyPr wrap="none" rtlCol="0">
            <a:spAutoFit/>
          </a:bodyPr>
          <a:lstStyle/>
          <a:p>
            <a:r>
              <a:rPr lang="en-US" dirty="0" smtClean="0">
                <a:solidFill>
                  <a:schemeClr val="tx2"/>
                </a:solidFill>
              </a:rPr>
              <a:t>h’=common offset bin center</a:t>
            </a:r>
          </a:p>
        </p:txBody>
      </p:sp>
      <p:sp>
        <p:nvSpPr>
          <p:cNvPr id="11" name="TextBox 10"/>
          <p:cNvSpPr txBox="1"/>
          <p:nvPr/>
        </p:nvSpPr>
        <p:spPr>
          <a:xfrm>
            <a:off x="5779822" y="5535066"/>
            <a:ext cx="2813653" cy="646331"/>
          </a:xfrm>
          <a:prstGeom prst="rect">
            <a:avLst/>
          </a:prstGeom>
          <a:noFill/>
        </p:spPr>
        <p:txBody>
          <a:bodyPr wrap="none" rtlCol="0">
            <a:spAutoFit/>
          </a:bodyPr>
          <a:lstStyle/>
          <a:p>
            <a:r>
              <a:rPr lang="en-US" dirty="0" smtClean="0">
                <a:solidFill>
                  <a:srgbClr val="DCE6F2"/>
                </a:solidFill>
              </a:rPr>
              <a:t>h= ½ surface offset distance</a:t>
            </a:r>
          </a:p>
          <a:p>
            <a:r>
              <a:rPr lang="en-US" dirty="0" smtClean="0">
                <a:solidFill>
                  <a:srgbClr val="DCE6F2"/>
                </a:solidFill>
              </a:rPr>
              <a:t>h’+/- 2h=common offset bin</a:t>
            </a:r>
          </a:p>
        </p:txBody>
      </p:sp>
      <p:sp>
        <p:nvSpPr>
          <p:cNvPr id="3" name="Slide Number Placeholder 2"/>
          <p:cNvSpPr>
            <a:spLocks noGrp="1"/>
          </p:cNvSpPr>
          <p:nvPr>
            <p:ph type="sldNum" sz="quarter" idx="12"/>
          </p:nvPr>
        </p:nvSpPr>
        <p:spPr/>
        <p:txBody>
          <a:bodyPr/>
          <a:lstStyle/>
          <a:p>
            <a:fld id="{630FA018-8C4F-B346-88A0-798F02A33B15}" type="slidenum">
              <a:rPr lang="en-US" smtClean="0"/>
              <a:t>10</a:t>
            </a:fld>
            <a:endParaRPr lang="en-US"/>
          </a:p>
        </p:txBody>
      </p:sp>
    </p:spTree>
    <p:extLst>
      <p:ext uri="{BB962C8B-B14F-4D97-AF65-F5344CB8AC3E}">
        <p14:creationId xmlns:p14="http://schemas.microsoft.com/office/powerpoint/2010/main" val="296077894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LSM </a:t>
            </a:r>
            <a:r>
              <a:rPr lang="en-US" dirty="0" smtClean="0"/>
              <a:t>(inner loop)</a:t>
            </a:r>
            <a:endParaRPr lang="en-US" dirty="0"/>
          </a:p>
        </p:txBody>
      </p:sp>
      <p:sp>
        <p:nvSpPr>
          <p:cNvPr id="5" name="Content Placeholder 4"/>
          <p:cNvSpPr>
            <a:spLocks noGrp="1"/>
          </p:cNvSpPr>
          <p:nvPr>
            <p:ph idx="1"/>
          </p:nvPr>
        </p:nvSpPr>
        <p:spPr/>
        <p:txBody>
          <a:bodyPr/>
          <a:lstStyle/>
          <a:p>
            <a:r>
              <a:rPr lang="en-US" dirty="0" smtClean="0"/>
              <a:t>Apply </a:t>
            </a:r>
            <a:r>
              <a:rPr lang="en-US" dirty="0" smtClean="0"/>
              <a:t>to model perturbation to generate predicted </a:t>
            </a:r>
            <a:r>
              <a:rPr lang="en-US" dirty="0" smtClean="0"/>
              <a:t>data</a:t>
            </a:r>
          </a:p>
          <a:p>
            <a:endParaRPr lang="en-US" dirty="0"/>
          </a:p>
          <a:p>
            <a:r>
              <a:rPr lang="en-US" dirty="0" smtClean="0"/>
              <a:t>Minimize LS objective function</a:t>
            </a:r>
            <a:endParaRPr lang="en-US" dirty="0" smtClean="0"/>
          </a:p>
          <a:p>
            <a:pPr marL="0" indent="0">
              <a:buNone/>
            </a:pPr>
            <a:endParaRPr lang="en-US" dirty="0" smtClean="0"/>
          </a:p>
          <a:p>
            <a:pPr marL="0" indent="0">
              <a:buNone/>
            </a:pPr>
            <a:endParaRPr lang="en-US" dirty="0" smtClean="0"/>
          </a:p>
          <a:p>
            <a:r>
              <a:rPr lang="en-US" dirty="0" smtClean="0"/>
              <a:t>Put gradient into conjugate gradient solver for model update</a:t>
            </a:r>
          </a:p>
          <a:p>
            <a:endParaRPr lang="en-US" dirty="0"/>
          </a:p>
        </p:txBody>
      </p:sp>
      <p:pic>
        <p:nvPicPr>
          <p:cNvPr id="6" name="Picture 5"/>
          <p:cNvPicPr>
            <a:picLocks noChangeAspect="1"/>
          </p:cNvPicPr>
          <p:nvPr/>
        </p:nvPicPr>
        <p:blipFill>
          <a:blip r:embed="rId3"/>
          <a:stretch>
            <a:fillRect/>
          </a:stretch>
        </p:blipFill>
        <p:spPr>
          <a:xfrm>
            <a:off x="266700" y="2630220"/>
            <a:ext cx="8597900" cy="723900"/>
          </a:xfrm>
          <a:prstGeom prst="rect">
            <a:avLst/>
          </a:prstGeom>
        </p:spPr>
      </p:pic>
      <p:pic>
        <p:nvPicPr>
          <p:cNvPr id="7" name="Picture 6"/>
          <p:cNvPicPr>
            <a:picLocks noChangeAspect="1"/>
          </p:cNvPicPr>
          <p:nvPr/>
        </p:nvPicPr>
        <p:blipFill>
          <a:blip r:embed="rId4"/>
          <a:stretch>
            <a:fillRect/>
          </a:stretch>
        </p:blipFill>
        <p:spPr>
          <a:xfrm>
            <a:off x="1612900" y="3830746"/>
            <a:ext cx="5918200" cy="939800"/>
          </a:xfrm>
          <a:prstGeom prst="rect">
            <a:avLst/>
          </a:prstGeom>
        </p:spPr>
      </p:pic>
      <p:sp>
        <p:nvSpPr>
          <p:cNvPr id="8" name="TextBox 7"/>
          <p:cNvSpPr txBox="1"/>
          <p:nvPr/>
        </p:nvSpPr>
        <p:spPr>
          <a:xfrm>
            <a:off x="5496746" y="4426164"/>
            <a:ext cx="3367854" cy="646331"/>
          </a:xfrm>
          <a:prstGeom prst="rect">
            <a:avLst/>
          </a:prstGeom>
          <a:noFill/>
        </p:spPr>
        <p:txBody>
          <a:bodyPr wrap="none" rtlCol="0">
            <a:spAutoFit/>
          </a:bodyPr>
          <a:lstStyle/>
          <a:p>
            <a:r>
              <a:rPr lang="en-US" dirty="0" err="1" smtClean="0">
                <a:solidFill>
                  <a:schemeClr val="tx2"/>
                </a:solidFill>
              </a:rPr>
              <a:t>d</a:t>
            </a:r>
            <a:r>
              <a:rPr lang="en-US" baseline="-25000" dirty="0" err="1" smtClean="0">
                <a:solidFill>
                  <a:schemeClr val="tx2"/>
                </a:solidFill>
              </a:rPr>
              <a:t>m</a:t>
            </a:r>
            <a:r>
              <a:rPr lang="en-US" dirty="0" smtClean="0">
                <a:solidFill>
                  <a:schemeClr val="tx2"/>
                </a:solidFill>
              </a:rPr>
              <a:t>=modeled data</a:t>
            </a:r>
          </a:p>
          <a:p>
            <a:r>
              <a:rPr lang="en-US" dirty="0" smtClean="0">
                <a:solidFill>
                  <a:schemeClr val="tx2"/>
                </a:solidFill>
              </a:rPr>
              <a:t>d’=recorded data after </a:t>
            </a:r>
            <a:r>
              <a:rPr lang="en-US" dirty="0" err="1" smtClean="0">
                <a:solidFill>
                  <a:schemeClr val="tx2"/>
                </a:solidFill>
              </a:rPr>
              <a:t>demultiple</a:t>
            </a:r>
            <a:endParaRPr lang="en-US" dirty="0">
              <a:solidFill>
                <a:schemeClr val="tx2"/>
              </a:solidFill>
            </a:endParaRPr>
          </a:p>
        </p:txBody>
      </p:sp>
      <p:pic>
        <p:nvPicPr>
          <p:cNvPr id="9" name="Picture 8"/>
          <p:cNvPicPr>
            <a:picLocks noChangeAspect="1"/>
          </p:cNvPicPr>
          <p:nvPr/>
        </p:nvPicPr>
        <p:blipFill>
          <a:blip r:embed="rId5"/>
          <a:stretch>
            <a:fillRect/>
          </a:stretch>
        </p:blipFill>
        <p:spPr>
          <a:xfrm>
            <a:off x="0" y="5934972"/>
            <a:ext cx="9144000" cy="578623"/>
          </a:xfrm>
          <a:prstGeom prst="rect">
            <a:avLst/>
          </a:prstGeom>
        </p:spPr>
      </p:pic>
      <p:sp>
        <p:nvSpPr>
          <p:cNvPr id="10" name="TextBox 9"/>
          <p:cNvSpPr txBox="1"/>
          <p:nvPr/>
        </p:nvSpPr>
        <p:spPr>
          <a:xfrm>
            <a:off x="5957622" y="2329473"/>
            <a:ext cx="2906978" cy="369332"/>
          </a:xfrm>
          <a:prstGeom prst="rect">
            <a:avLst/>
          </a:prstGeom>
          <a:noFill/>
        </p:spPr>
        <p:txBody>
          <a:bodyPr wrap="none" rtlCol="0">
            <a:spAutoFit/>
          </a:bodyPr>
          <a:lstStyle/>
          <a:p>
            <a:r>
              <a:rPr lang="en-US" dirty="0" smtClean="0">
                <a:solidFill>
                  <a:schemeClr val="tx2"/>
                </a:solidFill>
              </a:rPr>
              <a:t>h’=common offset bin center</a:t>
            </a:r>
          </a:p>
        </p:txBody>
      </p:sp>
      <p:sp>
        <p:nvSpPr>
          <p:cNvPr id="11" name="TextBox 10"/>
          <p:cNvSpPr txBox="1"/>
          <p:nvPr/>
        </p:nvSpPr>
        <p:spPr>
          <a:xfrm>
            <a:off x="5779822" y="5535066"/>
            <a:ext cx="2813653" cy="646331"/>
          </a:xfrm>
          <a:prstGeom prst="rect">
            <a:avLst/>
          </a:prstGeom>
          <a:noFill/>
        </p:spPr>
        <p:txBody>
          <a:bodyPr wrap="none" rtlCol="0">
            <a:spAutoFit/>
          </a:bodyPr>
          <a:lstStyle/>
          <a:p>
            <a:r>
              <a:rPr lang="en-US" dirty="0" smtClean="0">
                <a:solidFill>
                  <a:schemeClr val="tx2"/>
                </a:solidFill>
              </a:rPr>
              <a:t>h= ½ surface offset distance</a:t>
            </a:r>
          </a:p>
          <a:p>
            <a:r>
              <a:rPr lang="en-US" dirty="0" smtClean="0">
                <a:solidFill>
                  <a:schemeClr val="tx2"/>
                </a:solidFill>
              </a:rPr>
              <a:t>h’+/- 2h=common offset bin</a:t>
            </a:r>
          </a:p>
        </p:txBody>
      </p:sp>
      <p:sp>
        <p:nvSpPr>
          <p:cNvPr id="12" name="Slide Number Placeholder 11"/>
          <p:cNvSpPr>
            <a:spLocks noGrp="1"/>
          </p:cNvSpPr>
          <p:nvPr>
            <p:ph type="sldNum" sz="quarter" idx="12"/>
          </p:nvPr>
        </p:nvSpPr>
        <p:spPr/>
        <p:txBody>
          <a:bodyPr/>
          <a:lstStyle/>
          <a:p>
            <a:fld id="{630FA018-8C4F-B346-88A0-798F02A33B15}" type="slidenum">
              <a:rPr lang="en-US" smtClean="0"/>
              <a:t>11</a:t>
            </a:fld>
            <a:endParaRPr lang="en-US"/>
          </a:p>
        </p:txBody>
      </p:sp>
    </p:spTree>
    <p:extLst>
      <p:ext uri="{BB962C8B-B14F-4D97-AF65-F5344CB8AC3E}">
        <p14:creationId xmlns:p14="http://schemas.microsoft.com/office/powerpoint/2010/main" val="12904451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6396" y="796376"/>
            <a:ext cx="6135469" cy="2862322"/>
          </a:xfrm>
          <a:prstGeom prst="rect">
            <a:avLst/>
          </a:prstGeom>
          <a:noFill/>
        </p:spPr>
        <p:txBody>
          <a:bodyPr wrap="square" rtlCol="0">
            <a:spAutoFit/>
          </a:bodyPr>
          <a:lstStyle/>
          <a:p>
            <a:r>
              <a:rPr lang="en-US" sz="2000" dirty="0" smtClean="0">
                <a:solidFill>
                  <a:schemeClr val="bg1"/>
                </a:solidFill>
              </a:rPr>
              <a:t>source= </a:t>
            </a:r>
            <a:r>
              <a:rPr lang="en-US" sz="2000" dirty="0" err="1" smtClean="0">
                <a:solidFill>
                  <a:schemeClr val="bg1"/>
                </a:solidFill>
              </a:rPr>
              <a:t>bandpassed</a:t>
            </a:r>
            <a:r>
              <a:rPr lang="en-US" sz="2000" dirty="0" smtClean="0">
                <a:solidFill>
                  <a:schemeClr val="bg1"/>
                </a:solidFill>
              </a:rPr>
              <a:t> spike, 2-4-20-25 Hz</a:t>
            </a:r>
          </a:p>
          <a:p>
            <a:r>
              <a:rPr lang="en-US" sz="2000" dirty="0" smtClean="0">
                <a:solidFill>
                  <a:schemeClr val="bg1"/>
                </a:solidFill>
              </a:rPr>
              <a:t>4000 – 16650 m, every 50 m (254 shots), 3700 m depth</a:t>
            </a:r>
          </a:p>
          <a:p>
            <a:endParaRPr lang="en-US" sz="2000" dirty="0" smtClean="0">
              <a:solidFill>
                <a:schemeClr val="bg1"/>
              </a:solidFill>
            </a:endParaRPr>
          </a:p>
          <a:p>
            <a:r>
              <a:rPr lang="en-US" sz="2000" dirty="0" smtClean="0">
                <a:solidFill>
                  <a:schemeClr val="bg1"/>
                </a:solidFill>
              </a:rPr>
              <a:t>receivers=4000-19600 m, every 25 m (625 receivers), 3700 m depth</a:t>
            </a:r>
          </a:p>
          <a:p>
            <a:endParaRPr lang="en-US" sz="2000" dirty="0">
              <a:solidFill>
                <a:schemeClr val="bg1"/>
              </a:solidFill>
            </a:endParaRPr>
          </a:p>
          <a:p>
            <a:r>
              <a:rPr lang="en-US" sz="2000" dirty="0" smtClean="0">
                <a:solidFill>
                  <a:schemeClr val="bg1"/>
                </a:solidFill>
              </a:rPr>
              <a:t>3 seconds recording time, 4 </a:t>
            </a:r>
            <a:r>
              <a:rPr lang="en-US" sz="2000" dirty="0" err="1" smtClean="0">
                <a:solidFill>
                  <a:schemeClr val="bg1"/>
                </a:solidFill>
              </a:rPr>
              <a:t>ms</a:t>
            </a:r>
            <a:r>
              <a:rPr lang="en-US" sz="2000" dirty="0" smtClean="0">
                <a:solidFill>
                  <a:schemeClr val="bg1"/>
                </a:solidFill>
              </a:rPr>
              <a:t> sampling</a:t>
            </a:r>
          </a:p>
          <a:p>
            <a:endParaRPr lang="en-US" sz="2000" dirty="0">
              <a:solidFill>
                <a:schemeClr val="bg1"/>
              </a:solidFill>
            </a:endParaRPr>
          </a:p>
          <a:p>
            <a:r>
              <a:rPr lang="en-US" sz="2000" dirty="0" smtClean="0">
                <a:solidFill>
                  <a:schemeClr val="bg1"/>
                </a:solidFill>
              </a:rPr>
              <a:t>20 m grid spacing in x and z</a:t>
            </a:r>
            <a:endParaRPr lang="en-US" sz="2000" dirty="0">
              <a:solidFill>
                <a:schemeClr val="bg1"/>
              </a:solidFill>
            </a:endParaRPr>
          </a:p>
        </p:txBody>
      </p:sp>
      <p:pic>
        <p:nvPicPr>
          <p:cNvPr id="5" name="Picture 4" descr="synvel_csq.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849" y="0"/>
            <a:ext cx="8207713" cy="6858000"/>
          </a:xfrm>
          <a:prstGeom prst="rect">
            <a:avLst/>
          </a:prstGeom>
        </p:spPr>
      </p:pic>
      <p:sp>
        <p:nvSpPr>
          <p:cNvPr id="14" name="TextBox 13"/>
          <p:cNvSpPr txBox="1"/>
          <p:nvPr/>
        </p:nvSpPr>
        <p:spPr>
          <a:xfrm>
            <a:off x="1228796" y="948776"/>
            <a:ext cx="6135469" cy="2862322"/>
          </a:xfrm>
          <a:prstGeom prst="rect">
            <a:avLst/>
          </a:prstGeom>
          <a:noFill/>
        </p:spPr>
        <p:txBody>
          <a:bodyPr wrap="square" rtlCol="0">
            <a:spAutoFit/>
          </a:bodyPr>
          <a:lstStyle/>
          <a:p>
            <a:r>
              <a:rPr lang="en-US" sz="2000" dirty="0" smtClean="0">
                <a:solidFill>
                  <a:schemeClr val="bg1"/>
                </a:solidFill>
              </a:rPr>
              <a:t>source= </a:t>
            </a:r>
            <a:r>
              <a:rPr lang="en-US" sz="2000" dirty="0" err="1" smtClean="0">
                <a:solidFill>
                  <a:schemeClr val="bg1"/>
                </a:solidFill>
              </a:rPr>
              <a:t>bandpassed</a:t>
            </a:r>
            <a:r>
              <a:rPr lang="en-US" sz="2000" dirty="0" smtClean="0">
                <a:solidFill>
                  <a:schemeClr val="bg1"/>
                </a:solidFill>
              </a:rPr>
              <a:t> spike, 2-4-20-25 Hz</a:t>
            </a:r>
          </a:p>
          <a:p>
            <a:r>
              <a:rPr lang="en-US" sz="2000" dirty="0" smtClean="0">
                <a:solidFill>
                  <a:schemeClr val="bg1"/>
                </a:solidFill>
              </a:rPr>
              <a:t>3500 – 5100 m, every 50 m (32 shots), 4000 m depth</a:t>
            </a:r>
          </a:p>
          <a:p>
            <a:endParaRPr lang="en-US" sz="2000" dirty="0" smtClean="0">
              <a:solidFill>
                <a:schemeClr val="bg1"/>
              </a:solidFill>
            </a:endParaRPr>
          </a:p>
          <a:p>
            <a:r>
              <a:rPr lang="en-US" sz="2000" dirty="0" smtClean="0">
                <a:solidFill>
                  <a:schemeClr val="bg1"/>
                </a:solidFill>
              </a:rPr>
              <a:t>receivers=3700-9100 m, every 36 m (625 receivers), 4000 m depth</a:t>
            </a:r>
          </a:p>
          <a:p>
            <a:endParaRPr lang="en-US" sz="2000" dirty="0">
              <a:solidFill>
                <a:schemeClr val="bg1"/>
              </a:solidFill>
            </a:endParaRPr>
          </a:p>
          <a:p>
            <a:r>
              <a:rPr lang="en-US" sz="2000" dirty="0" smtClean="0">
                <a:solidFill>
                  <a:schemeClr val="bg1"/>
                </a:solidFill>
              </a:rPr>
              <a:t>3 seconds recording time, 4 </a:t>
            </a:r>
            <a:r>
              <a:rPr lang="en-US" sz="2000" dirty="0" err="1" smtClean="0">
                <a:solidFill>
                  <a:schemeClr val="bg1"/>
                </a:solidFill>
              </a:rPr>
              <a:t>ms</a:t>
            </a:r>
            <a:r>
              <a:rPr lang="en-US" sz="2000" dirty="0" smtClean="0">
                <a:solidFill>
                  <a:schemeClr val="bg1"/>
                </a:solidFill>
              </a:rPr>
              <a:t> sampling</a:t>
            </a:r>
          </a:p>
          <a:p>
            <a:endParaRPr lang="en-US" sz="2000" dirty="0">
              <a:solidFill>
                <a:schemeClr val="bg1"/>
              </a:solidFill>
            </a:endParaRPr>
          </a:p>
          <a:p>
            <a:r>
              <a:rPr lang="en-US" sz="2000" dirty="0" smtClean="0">
                <a:solidFill>
                  <a:schemeClr val="bg1"/>
                </a:solidFill>
              </a:rPr>
              <a:t>12 m grid spacing in x and z</a:t>
            </a:r>
            <a:endParaRPr lang="en-US" sz="2000" dirty="0">
              <a:solidFill>
                <a:schemeClr val="bg1"/>
              </a:solidFill>
            </a:endParaRPr>
          </a:p>
        </p:txBody>
      </p:sp>
      <p:sp>
        <p:nvSpPr>
          <p:cNvPr id="9" name="Slide Number Placeholder 8"/>
          <p:cNvSpPr>
            <a:spLocks noGrp="1"/>
          </p:cNvSpPr>
          <p:nvPr>
            <p:ph type="sldNum" sz="quarter" idx="12"/>
          </p:nvPr>
        </p:nvSpPr>
        <p:spPr/>
        <p:txBody>
          <a:bodyPr/>
          <a:lstStyle/>
          <a:p>
            <a:fld id="{630FA018-8C4F-B346-88A0-798F02A33B15}" type="slidenum">
              <a:rPr lang="en-US" smtClean="0"/>
              <a:t>12</a:t>
            </a:fld>
            <a:endParaRPr lang="en-US"/>
          </a:p>
        </p:txBody>
      </p:sp>
    </p:spTree>
    <p:extLst>
      <p:ext uri="{BB962C8B-B14F-4D97-AF65-F5344CB8AC3E}">
        <p14:creationId xmlns:p14="http://schemas.microsoft.com/office/powerpoint/2010/main" val="155607853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4-21 at 8.54.0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 y="0"/>
            <a:ext cx="8847438" cy="6858000"/>
          </a:xfrm>
          <a:prstGeom prst="rect">
            <a:avLst/>
          </a:prstGeom>
        </p:spPr>
      </p:pic>
      <p:sp>
        <p:nvSpPr>
          <p:cNvPr id="4" name="Slide Number Placeholder 3"/>
          <p:cNvSpPr>
            <a:spLocks noGrp="1"/>
          </p:cNvSpPr>
          <p:nvPr>
            <p:ph type="sldNum" sz="quarter" idx="12"/>
          </p:nvPr>
        </p:nvSpPr>
        <p:spPr/>
        <p:txBody>
          <a:bodyPr/>
          <a:lstStyle/>
          <a:p>
            <a:fld id="{630FA018-8C4F-B346-88A0-798F02A33B15}" type="slidenum">
              <a:rPr lang="en-US" smtClean="0"/>
              <a:t>13</a:t>
            </a:fld>
            <a:endParaRPr lang="en-US"/>
          </a:p>
        </p:txBody>
      </p:sp>
    </p:spTree>
    <p:extLst>
      <p:ext uri="{BB962C8B-B14F-4D97-AF65-F5344CB8AC3E}">
        <p14:creationId xmlns:p14="http://schemas.microsoft.com/office/powerpoint/2010/main" val="2092251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4-21 at 8.54.45 AM.pn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57455" y="-43048"/>
            <a:ext cx="8906522" cy="6940296"/>
          </a:xfrm>
          <a:prstGeom prst="rect">
            <a:avLst/>
          </a:prstGeom>
        </p:spPr>
      </p:pic>
      <p:sp>
        <p:nvSpPr>
          <p:cNvPr id="6" name="Slide Number Placeholder 5"/>
          <p:cNvSpPr>
            <a:spLocks noGrp="1"/>
          </p:cNvSpPr>
          <p:nvPr>
            <p:ph type="sldNum" sz="quarter" idx="12"/>
          </p:nvPr>
        </p:nvSpPr>
        <p:spPr/>
        <p:txBody>
          <a:bodyPr/>
          <a:lstStyle/>
          <a:p>
            <a:fld id="{630FA018-8C4F-B346-88A0-798F02A33B15}" type="slidenum">
              <a:rPr lang="en-US" smtClean="0"/>
              <a:t>14</a:t>
            </a:fld>
            <a:endParaRPr lang="en-US"/>
          </a:p>
        </p:txBody>
      </p:sp>
    </p:spTree>
    <p:extLst>
      <p:ext uri="{BB962C8B-B14F-4D97-AF65-F5344CB8AC3E}">
        <p14:creationId xmlns:p14="http://schemas.microsoft.com/office/powerpoint/2010/main" val="72540879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t="4220" b="3910"/>
          <a:stretch/>
        </p:blipFill>
        <p:spPr bwMode="auto">
          <a:xfrm>
            <a:off x="365975" y="882480"/>
            <a:ext cx="8223680" cy="5337886"/>
          </a:xfrm>
          <a:prstGeom prst="rect">
            <a:avLst/>
          </a:prstGeom>
          <a:ln>
            <a:noFill/>
          </a:ln>
          <a:extLst>
            <a:ext uri="{53640926-AAD7-44d8-BBD7-CCE9431645EC}">
              <a14:shadowObscured xmlns:a14="http://schemas.microsoft.com/office/drawing/2010/main"/>
            </a:ext>
            <a:ext uri="{FAA26D3D-D897-4be2-8F04-BA451C77F1D7}">
              <ma14:placeholderFlag xmlns:ma14="http://schemas.microsoft.com/office/mac/drawingml/2011/main"/>
            </a:ext>
          </a:extLst>
        </p:spPr>
      </p:pic>
      <p:sp>
        <p:nvSpPr>
          <p:cNvPr id="3" name="TextBox 2"/>
          <p:cNvSpPr txBox="1"/>
          <p:nvPr/>
        </p:nvSpPr>
        <p:spPr>
          <a:xfrm>
            <a:off x="495141" y="6358555"/>
            <a:ext cx="4160113" cy="369332"/>
          </a:xfrm>
          <a:prstGeom prst="rect">
            <a:avLst/>
          </a:prstGeom>
          <a:noFill/>
        </p:spPr>
        <p:txBody>
          <a:bodyPr wrap="none" rtlCol="0">
            <a:spAutoFit/>
          </a:bodyPr>
          <a:lstStyle/>
          <a:p>
            <a:r>
              <a:rPr lang="en-US" dirty="0" smtClean="0"/>
              <a:t>Migrated Image @ x=5000 split into 5 Bins</a:t>
            </a:r>
            <a:endParaRPr lang="en-US" dirty="0"/>
          </a:p>
        </p:txBody>
      </p:sp>
      <p:sp>
        <p:nvSpPr>
          <p:cNvPr id="4" name="TextBox 3"/>
          <p:cNvSpPr txBox="1"/>
          <p:nvPr/>
        </p:nvSpPr>
        <p:spPr>
          <a:xfrm>
            <a:off x="4673269" y="6369337"/>
            <a:ext cx="4275529" cy="369332"/>
          </a:xfrm>
          <a:prstGeom prst="rect">
            <a:avLst/>
          </a:prstGeom>
          <a:noFill/>
        </p:spPr>
        <p:txBody>
          <a:bodyPr wrap="none" rtlCol="0">
            <a:spAutoFit/>
          </a:bodyPr>
          <a:lstStyle/>
          <a:p>
            <a:r>
              <a:rPr lang="en-US" dirty="0" smtClean="0"/>
              <a:t>Migrated Image @ x=5000 split into 10 Bins</a:t>
            </a:r>
            <a:endParaRPr lang="en-US" dirty="0"/>
          </a:p>
        </p:txBody>
      </p:sp>
      <p:sp>
        <p:nvSpPr>
          <p:cNvPr id="5" name="Title 4"/>
          <p:cNvSpPr>
            <a:spLocks noGrp="1"/>
          </p:cNvSpPr>
          <p:nvPr>
            <p:ph type="title"/>
          </p:nvPr>
        </p:nvSpPr>
        <p:spPr>
          <a:xfrm>
            <a:off x="457200" y="-134318"/>
            <a:ext cx="8229600" cy="1143000"/>
          </a:xfrm>
        </p:spPr>
        <p:txBody>
          <a:bodyPr/>
          <a:lstStyle/>
          <a:p>
            <a:r>
              <a:rPr lang="en-US" dirty="0" smtClean="0"/>
              <a:t>Least-Squares Migrated Gathers</a:t>
            </a:r>
            <a:endParaRPr lang="en-US" dirty="0"/>
          </a:p>
        </p:txBody>
      </p:sp>
      <p:sp>
        <p:nvSpPr>
          <p:cNvPr id="6" name="Slide Number Placeholder 5"/>
          <p:cNvSpPr>
            <a:spLocks noGrp="1"/>
          </p:cNvSpPr>
          <p:nvPr>
            <p:ph type="sldNum" sz="quarter" idx="12"/>
          </p:nvPr>
        </p:nvSpPr>
        <p:spPr/>
        <p:txBody>
          <a:bodyPr/>
          <a:lstStyle/>
          <a:p>
            <a:fld id="{630FA018-8C4F-B346-88A0-798F02A33B15}" type="slidenum">
              <a:rPr lang="en-US" smtClean="0"/>
              <a:t>15</a:t>
            </a:fld>
            <a:endParaRPr lang="en-US"/>
          </a:p>
        </p:txBody>
      </p:sp>
    </p:spTree>
    <p:extLst>
      <p:ext uri="{BB962C8B-B14F-4D97-AF65-F5344CB8AC3E}">
        <p14:creationId xmlns:p14="http://schemas.microsoft.com/office/powerpoint/2010/main" val="36724290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4-21 at 9.12.0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82" y="1000045"/>
            <a:ext cx="4659580" cy="5852160"/>
          </a:xfrm>
          <a:prstGeom prst="rect">
            <a:avLst/>
          </a:prstGeom>
        </p:spPr>
      </p:pic>
      <p:pic>
        <p:nvPicPr>
          <p:cNvPr id="5" name="Picture 4" descr="OffResTru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1143" y="858244"/>
            <a:ext cx="4977093" cy="6050255"/>
          </a:xfrm>
          <a:prstGeom prst="rect">
            <a:avLst/>
          </a:prstGeom>
        </p:spPr>
      </p:pic>
      <p:sp>
        <p:nvSpPr>
          <p:cNvPr id="6" name="TextBox 5"/>
          <p:cNvSpPr txBox="1"/>
          <p:nvPr/>
        </p:nvSpPr>
        <p:spPr>
          <a:xfrm>
            <a:off x="3026992" y="1948247"/>
            <a:ext cx="1313180" cy="369332"/>
          </a:xfrm>
          <a:prstGeom prst="rect">
            <a:avLst/>
          </a:prstGeom>
          <a:noFill/>
        </p:spPr>
        <p:txBody>
          <a:bodyPr wrap="none" rtlCol="0">
            <a:spAutoFit/>
          </a:bodyPr>
          <a:lstStyle/>
          <a:p>
            <a:r>
              <a:rPr lang="en-US" dirty="0" smtClean="0"/>
              <a:t>16</a:t>
            </a:r>
            <a:r>
              <a:rPr lang="en-US" dirty="0" smtClean="0"/>
              <a:t>% </a:t>
            </a:r>
            <a:r>
              <a:rPr lang="en-US" dirty="0" smtClean="0"/>
              <a:t>data fit</a:t>
            </a:r>
            <a:endParaRPr lang="en-US" dirty="0"/>
          </a:p>
        </p:txBody>
      </p:sp>
      <p:sp>
        <p:nvSpPr>
          <p:cNvPr id="7" name="TextBox 6"/>
          <p:cNvSpPr txBox="1"/>
          <p:nvPr/>
        </p:nvSpPr>
        <p:spPr>
          <a:xfrm>
            <a:off x="3788252" y="3071251"/>
            <a:ext cx="583663" cy="369332"/>
          </a:xfrm>
          <a:prstGeom prst="rect">
            <a:avLst/>
          </a:prstGeom>
          <a:noFill/>
        </p:spPr>
        <p:txBody>
          <a:bodyPr wrap="none" rtlCol="0">
            <a:spAutoFit/>
          </a:bodyPr>
          <a:lstStyle/>
          <a:p>
            <a:r>
              <a:rPr lang="en-US" dirty="0" smtClean="0"/>
              <a:t>25</a:t>
            </a:r>
            <a:r>
              <a:rPr lang="en-US" dirty="0" smtClean="0"/>
              <a:t>%</a:t>
            </a:r>
            <a:endParaRPr lang="en-US" dirty="0"/>
          </a:p>
        </p:txBody>
      </p:sp>
      <p:sp>
        <p:nvSpPr>
          <p:cNvPr id="8" name="TextBox 7"/>
          <p:cNvSpPr txBox="1"/>
          <p:nvPr/>
        </p:nvSpPr>
        <p:spPr>
          <a:xfrm>
            <a:off x="3784088" y="4159465"/>
            <a:ext cx="583663" cy="369332"/>
          </a:xfrm>
          <a:prstGeom prst="rect">
            <a:avLst/>
          </a:prstGeom>
          <a:noFill/>
        </p:spPr>
        <p:txBody>
          <a:bodyPr wrap="none" rtlCol="0">
            <a:spAutoFit/>
          </a:bodyPr>
          <a:lstStyle/>
          <a:p>
            <a:r>
              <a:rPr lang="en-US" dirty="0" smtClean="0"/>
              <a:t>38%</a:t>
            </a:r>
            <a:endParaRPr lang="en-US" dirty="0"/>
          </a:p>
        </p:txBody>
      </p:sp>
      <p:sp>
        <p:nvSpPr>
          <p:cNvPr id="9" name="TextBox 8"/>
          <p:cNvSpPr txBox="1"/>
          <p:nvPr/>
        </p:nvSpPr>
        <p:spPr>
          <a:xfrm>
            <a:off x="3779924" y="5165978"/>
            <a:ext cx="583663" cy="369332"/>
          </a:xfrm>
          <a:prstGeom prst="rect">
            <a:avLst/>
          </a:prstGeom>
          <a:noFill/>
        </p:spPr>
        <p:txBody>
          <a:bodyPr wrap="none" rtlCol="0">
            <a:spAutoFit/>
          </a:bodyPr>
          <a:lstStyle/>
          <a:p>
            <a:r>
              <a:rPr lang="en-US" dirty="0" smtClean="0"/>
              <a:t>57%</a:t>
            </a:r>
            <a:endParaRPr lang="en-US" dirty="0"/>
          </a:p>
        </p:txBody>
      </p:sp>
      <p:sp>
        <p:nvSpPr>
          <p:cNvPr id="10" name="TextBox 9"/>
          <p:cNvSpPr txBox="1"/>
          <p:nvPr/>
        </p:nvSpPr>
        <p:spPr>
          <a:xfrm>
            <a:off x="3775760" y="5984662"/>
            <a:ext cx="583663" cy="369332"/>
          </a:xfrm>
          <a:prstGeom prst="rect">
            <a:avLst/>
          </a:prstGeom>
          <a:noFill/>
        </p:spPr>
        <p:txBody>
          <a:bodyPr wrap="none" rtlCol="0">
            <a:spAutoFit/>
          </a:bodyPr>
          <a:lstStyle/>
          <a:p>
            <a:r>
              <a:rPr lang="en-US" dirty="0" smtClean="0"/>
              <a:t>73</a:t>
            </a:r>
            <a:r>
              <a:rPr lang="en-US" dirty="0" smtClean="0"/>
              <a:t>%</a:t>
            </a:r>
            <a:endParaRPr lang="en-US" dirty="0"/>
          </a:p>
        </p:txBody>
      </p:sp>
      <p:sp>
        <p:nvSpPr>
          <p:cNvPr id="11" name="TextBox 10"/>
          <p:cNvSpPr txBox="1"/>
          <p:nvPr/>
        </p:nvSpPr>
        <p:spPr>
          <a:xfrm>
            <a:off x="6053959" y="1948247"/>
            <a:ext cx="1544012" cy="1477328"/>
          </a:xfrm>
          <a:prstGeom prst="rect">
            <a:avLst/>
          </a:prstGeom>
          <a:noFill/>
        </p:spPr>
        <p:txBody>
          <a:bodyPr wrap="none" rtlCol="0">
            <a:spAutoFit/>
          </a:bodyPr>
          <a:lstStyle/>
          <a:p>
            <a:r>
              <a:rPr lang="en-US" dirty="0" smtClean="0"/>
              <a:t>Offset 0 – 79%</a:t>
            </a:r>
          </a:p>
          <a:p>
            <a:r>
              <a:rPr lang="en-US" dirty="0" smtClean="0"/>
              <a:t>Offset 1 – 83%</a:t>
            </a:r>
          </a:p>
          <a:p>
            <a:r>
              <a:rPr lang="en-US" dirty="0" smtClean="0"/>
              <a:t>Offset 2 – 83%</a:t>
            </a:r>
          </a:p>
          <a:p>
            <a:r>
              <a:rPr lang="en-US" dirty="0" smtClean="0"/>
              <a:t>Offset 3 – 85%</a:t>
            </a:r>
          </a:p>
          <a:p>
            <a:r>
              <a:rPr lang="en-US" dirty="0" smtClean="0"/>
              <a:t>Offset 4 – 87%</a:t>
            </a:r>
            <a:endParaRPr lang="en-US" dirty="0"/>
          </a:p>
        </p:txBody>
      </p:sp>
      <p:sp>
        <p:nvSpPr>
          <p:cNvPr id="3" name="Slide Number Placeholder 2"/>
          <p:cNvSpPr>
            <a:spLocks noGrp="1"/>
          </p:cNvSpPr>
          <p:nvPr>
            <p:ph type="sldNum" sz="quarter" idx="12"/>
          </p:nvPr>
        </p:nvSpPr>
        <p:spPr/>
        <p:txBody>
          <a:bodyPr/>
          <a:lstStyle/>
          <a:p>
            <a:fld id="{630FA018-8C4F-B346-88A0-798F02A33B15}" type="slidenum">
              <a:rPr lang="en-US" smtClean="0"/>
              <a:t>16</a:t>
            </a:fld>
            <a:endParaRPr lang="en-US"/>
          </a:p>
        </p:txBody>
      </p:sp>
    </p:spTree>
    <p:extLst>
      <p:ext uri="{BB962C8B-B14F-4D97-AF65-F5344CB8AC3E}">
        <p14:creationId xmlns:p14="http://schemas.microsoft.com/office/powerpoint/2010/main" val="137283900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LSM </a:t>
            </a:r>
            <a:r>
              <a:rPr lang="en-US" dirty="0" err="1" smtClean="0"/>
              <a:t>vs</a:t>
            </a:r>
            <a:r>
              <a:rPr lang="en-US" dirty="0" smtClean="0"/>
              <a:t> RTM</a:t>
            </a:r>
            <a:endParaRPr lang="en-US" dirty="0"/>
          </a:p>
        </p:txBody>
      </p:sp>
      <p:sp>
        <p:nvSpPr>
          <p:cNvPr id="4" name="Content Placeholder 3"/>
          <p:cNvSpPr>
            <a:spLocks noGrp="1"/>
          </p:cNvSpPr>
          <p:nvPr>
            <p:ph idx="1"/>
          </p:nvPr>
        </p:nvSpPr>
        <p:spPr/>
        <p:txBody>
          <a:bodyPr/>
          <a:lstStyle/>
          <a:p>
            <a:r>
              <a:rPr lang="en-US" dirty="0" smtClean="0"/>
              <a:t>RTM -&gt; </a:t>
            </a:r>
            <a:r>
              <a:rPr lang="en-US" dirty="0" err="1" smtClean="0"/>
              <a:t>adjoint</a:t>
            </a:r>
            <a:r>
              <a:rPr lang="en-US" dirty="0" smtClean="0"/>
              <a:t> operator</a:t>
            </a:r>
          </a:p>
          <a:p>
            <a:pPr lvl="1"/>
            <a:r>
              <a:rPr lang="en-US" dirty="0" smtClean="0"/>
              <a:t>equivalent to the first iteration of LSM</a:t>
            </a:r>
          </a:p>
          <a:p>
            <a:pPr marL="457200" lvl="1" indent="0">
              <a:buNone/>
            </a:pPr>
            <a:endParaRPr lang="en-US" dirty="0" smtClean="0"/>
          </a:p>
          <a:p>
            <a:endParaRPr lang="en-US" dirty="0" smtClean="0"/>
          </a:p>
          <a:p>
            <a:r>
              <a:rPr lang="en-US" dirty="0" smtClean="0"/>
              <a:t>LSM -&gt; inverse operator</a:t>
            </a:r>
          </a:p>
          <a:p>
            <a:pPr lvl="1"/>
            <a:r>
              <a:rPr lang="en-US" dirty="0" smtClean="0"/>
              <a:t>more balanced amplitudes</a:t>
            </a:r>
          </a:p>
          <a:p>
            <a:pPr lvl="1"/>
            <a:r>
              <a:rPr lang="en-US" dirty="0" smtClean="0"/>
              <a:t>can compensate for imperfect acquisition</a:t>
            </a:r>
            <a:endParaRPr lang="en-US" dirty="0"/>
          </a:p>
        </p:txBody>
      </p:sp>
      <p:pic>
        <p:nvPicPr>
          <p:cNvPr id="5" name="Picture 4"/>
          <p:cNvPicPr>
            <a:picLocks noChangeAspect="1"/>
          </p:cNvPicPr>
          <p:nvPr/>
        </p:nvPicPr>
        <p:blipFill>
          <a:blip r:embed="rId3"/>
          <a:stretch>
            <a:fillRect/>
          </a:stretch>
        </p:blipFill>
        <p:spPr>
          <a:xfrm>
            <a:off x="939800" y="2766386"/>
            <a:ext cx="7264400" cy="901700"/>
          </a:xfrm>
          <a:prstGeom prst="rect">
            <a:avLst/>
          </a:prstGeom>
        </p:spPr>
      </p:pic>
      <p:sp>
        <p:nvSpPr>
          <p:cNvPr id="3" name="Slide Number Placeholder 2"/>
          <p:cNvSpPr>
            <a:spLocks noGrp="1"/>
          </p:cNvSpPr>
          <p:nvPr>
            <p:ph type="sldNum" sz="quarter" idx="12"/>
          </p:nvPr>
        </p:nvSpPr>
        <p:spPr/>
        <p:txBody>
          <a:bodyPr/>
          <a:lstStyle/>
          <a:p>
            <a:fld id="{630FA018-8C4F-B346-88A0-798F02A33B15}" type="slidenum">
              <a:rPr lang="en-US" smtClean="0"/>
              <a:t>17</a:t>
            </a:fld>
            <a:endParaRPr lang="en-US"/>
          </a:p>
        </p:txBody>
      </p:sp>
    </p:spTree>
    <p:extLst>
      <p:ext uri="{BB962C8B-B14F-4D97-AF65-F5344CB8AC3E}">
        <p14:creationId xmlns:p14="http://schemas.microsoft.com/office/powerpoint/2010/main" val="60335847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a:t>
            </a:r>
            <a:r>
              <a:rPr lang="en-US" dirty="0" smtClean="0"/>
              <a:t> Area: Viking </a:t>
            </a:r>
            <a:r>
              <a:rPr lang="en-US" dirty="0" err="1" smtClean="0"/>
              <a:t>Graben</a:t>
            </a:r>
            <a:endParaRPr lang="en-US" dirty="0"/>
          </a:p>
        </p:txBody>
      </p:sp>
      <p:pic>
        <p:nvPicPr>
          <p:cNvPr id="8" name="Picture 3" descr="Z:\avo7\nandp3\X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6218" y="1685248"/>
            <a:ext cx="6366834" cy="47819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1" descr="Screen Shot 2015-02-20 at 11.28.24 PM.png"/>
          <p:cNvPicPr preferRelativeResize="0">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353" y="2156667"/>
            <a:ext cx="2709813" cy="2766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3"/>
          <p:cNvSpPr>
            <a:spLocks noChangeArrowheads="1"/>
          </p:cNvSpPr>
          <p:nvPr/>
        </p:nvSpPr>
        <p:spPr bwMode="auto">
          <a:xfrm>
            <a:off x="829353" y="2690067"/>
            <a:ext cx="282222" cy="702544"/>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2565400" eaLnBrk="0" hangingPunct="0">
              <a:defRPr sz="800" b="1">
                <a:solidFill>
                  <a:schemeClr val="tx1"/>
                </a:solidFill>
                <a:latin typeface="Arial" pitchFamily="34" charset="0"/>
                <a:ea typeface="ＭＳ Ｐゴシック" pitchFamily="34" charset="-128"/>
              </a:defRPr>
            </a:lvl1pPr>
            <a:lvl2pPr marL="742950" indent="-285750" defTabSz="2565400" eaLnBrk="0" hangingPunct="0">
              <a:defRPr sz="800" b="1">
                <a:solidFill>
                  <a:schemeClr val="tx1"/>
                </a:solidFill>
                <a:latin typeface="Arial" pitchFamily="34" charset="0"/>
                <a:ea typeface="ＭＳ Ｐゴシック" pitchFamily="34" charset="-128"/>
              </a:defRPr>
            </a:lvl2pPr>
            <a:lvl3pPr marL="1143000" indent="-228600" defTabSz="2565400" eaLnBrk="0" hangingPunct="0">
              <a:defRPr sz="800" b="1">
                <a:solidFill>
                  <a:schemeClr val="tx1"/>
                </a:solidFill>
                <a:latin typeface="Arial" pitchFamily="34" charset="0"/>
                <a:ea typeface="ＭＳ Ｐゴシック" pitchFamily="34" charset="-128"/>
              </a:defRPr>
            </a:lvl3pPr>
            <a:lvl4pPr marL="1600200" indent="-228600" defTabSz="2565400" eaLnBrk="0" hangingPunct="0">
              <a:defRPr sz="800" b="1">
                <a:solidFill>
                  <a:schemeClr val="tx1"/>
                </a:solidFill>
                <a:latin typeface="Arial" pitchFamily="34" charset="0"/>
                <a:ea typeface="ＭＳ Ｐゴシック" pitchFamily="34" charset="-128"/>
              </a:defRPr>
            </a:lvl4pPr>
            <a:lvl5pPr marL="2057400" indent="-228600" defTabSz="2565400" eaLnBrk="0" hangingPunct="0">
              <a:defRPr sz="800" b="1">
                <a:solidFill>
                  <a:schemeClr val="tx1"/>
                </a:solidFill>
                <a:latin typeface="Arial" pitchFamily="34" charset="0"/>
                <a:ea typeface="ＭＳ Ｐゴシック" pitchFamily="34" charset="-128"/>
              </a:defRPr>
            </a:lvl5pPr>
            <a:lvl6pPr marL="2514600" indent="-228600" defTabSz="2565400" eaLnBrk="0" fontAlgn="base" hangingPunct="0">
              <a:spcBef>
                <a:spcPct val="0"/>
              </a:spcBef>
              <a:spcAft>
                <a:spcPct val="0"/>
              </a:spcAft>
              <a:defRPr sz="800" b="1">
                <a:solidFill>
                  <a:schemeClr val="tx1"/>
                </a:solidFill>
                <a:latin typeface="Arial" pitchFamily="34" charset="0"/>
                <a:ea typeface="ＭＳ Ｐゴシック" pitchFamily="34" charset="-128"/>
              </a:defRPr>
            </a:lvl6pPr>
            <a:lvl7pPr marL="2971800" indent="-228600" defTabSz="2565400" eaLnBrk="0" fontAlgn="base" hangingPunct="0">
              <a:spcBef>
                <a:spcPct val="0"/>
              </a:spcBef>
              <a:spcAft>
                <a:spcPct val="0"/>
              </a:spcAft>
              <a:defRPr sz="800" b="1">
                <a:solidFill>
                  <a:schemeClr val="tx1"/>
                </a:solidFill>
                <a:latin typeface="Arial" pitchFamily="34" charset="0"/>
                <a:ea typeface="ＭＳ Ｐゴシック" pitchFamily="34" charset="-128"/>
              </a:defRPr>
            </a:lvl7pPr>
            <a:lvl8pPr marL="3429000" indent="-228600" defTabSz="2565400" eaLnBrk="0" fontAlgn="base" hangingPunct="0">
              <a:spcBef>
                <a:spcPct val="0"/>
              </a:spcBef>
              <a:spcAft>
                <a:spcPct val="0"/>
              </a:spcAft>
              <a:defRPr sz="800" b="1">
                <a:solidFill>
                  <a:schemeClr val="tx1"/>
                </a:solidFill>
                <a:latin typeface="Arial" pitchFamily="34" charset="0"/>
                <a:ea typeface="ＭＳ Ｐゴシック" pitchFamily="34" charset="-128"/>
              </a:defRPr>
            </a:lvl8pPr>
            <a:lvl9pPr marL="3886200" indent="-228600" defTabSz="2565400" eaLnBrk="0" fontAlgn="base" hangingPunct="0">
              <a:spcBef>
                <a:spcPct val="0"/>
              </a:spcBef>
              <a:spcAft>
                <a:spcPct val="0"/>
              </a:spcAft>
              <a:defRPr sz="800" b="1">
                <a:solidFill>
                  <a:schemeClr val="tx1"/>
                </a:solidFill>
                <a:latin typeface="Arial" pitchFamily="34" charset="0"/>
                <a:ea typeface="ＭＳ Ｐゴシック" pitchFamily="34" charset="-128"/>
              </a:defRPr>
            </a:lvl9pPr>
          </a:lstStyle>
          <a:p>
            <a:pPr eaLnBrk="1" hangingPunct="1"/>
            <a:endParaRPr lang="en-US" altLang="en-US"/>
          </a:p>
        </p:txBody>
      </p:sp>
    </p:spTree>
    <p:extLst>
      <p:ext uri="{BB962C8B-B14F-4D97-AF65-F5344CB8AC3E}">
        <p14:creationId xmlns:p14="http://schemas.microsoft.com/office/powerpoint/2010/main" val="146155565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Shot 2015-12-10 at 5.27.59 PM.png"/>
          <p:cNvPicPr>
            <a:picLocks/>
          </p:cNvPicPr>
          <p:nvPr/>
        </p:nvPicPr>
        <p:blipFill>
          <a:blip r:embed="rId3">
            <a:alphaModFix/>
            <a:extLst>
              <a:ext uri="{28A0092B-C50C-407E-A947-70E740481C1C}">
                <a14:useLocalDpi xmlns:a14="http://schemas.microsoft.com/office/drawing/2010/main" val="0"/>
              </a:ext>
            </a:extLst>
          </a:blip>
          <a:stretch>
            <a:fillRect/>
          </a:stretch>
        </p:blipFill>
        <p:spPr>
          <a:xfrm>
            <a:off x="574577" y="0"/>
            <a:ext cx="8651720" cy="6903720"/>
          </a:xfrm>
          <a:prstGeom prst="rect">
            <a:avLst/>
          </a:prstGeom>
        </p:spPr>
      </p:pic>
      <p:pic>
        <p:nvPicPr>
          <p:cNvPr id="11" name="Picture 10" descr="Screen Shot 2015-12-10 at 5.24.56 PM.png"/>
          <p:cNvPicPr>
            <a:picLocks/>
          </p:cNvPicPr>
          <p:nvPr/>
        </p:nvPicPr>
        <p:blipFill>
          <a:blip r:embed="rId4">
            <a:alphaModFix/>
            <a:extLst>
              <a:ext uri="{28A0092B-C50C-407E-A947-70E740481C1C}">
                <a14:useLocalDpi xmlns:a14="http://schemas.microsoft.com/office/drawing/2010/main" val="0"/>
              </a:ext>
            </a:extLst>
          </a:blip>
          <a:stretch>
            <a:fillRect/>
          </a:stretch>
        </p:blipFill>
        <p:spPr>
          <a:xfrm>
            <a:off x="1372246" y="775725"/>
            <a:ext cx="6527798" cy="5484366"/>
          </a:xfrm>
          <a:prstGeom prst="rect">
            <a:avLst/>
          </a:prstGeom>
        </p:spPr>
      </p:pic>
    </p:spTree>
    <p:extLst>
      <p:ext uri="{BB962C8B-B14F-4D97-AF65-F5344CB8AC3E}">
        <p14:creationId xmlns:p14="http://schemas.microsoft.com/office/powerpoint/2010/main" val="1251063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Common-offset </a:t>
            </a:r>
            <a:r>
              <a:rPr lang="en-US" dirty="0" smtClean="0"/>
              <a:t>Extended Full-</a:t>
            </a:r>
            <a:r>
              <a:rPr lang="en-US" dirty="0"/>
              <a:t>W</a:t>
            </a:r>
            <a:r>
              <a:rPr lang="en-US" dirty="0" smtClean="0"/>
              <a:t>aveform Inversion</a:t>
            </a:r>
            <a:endParaRPr lang="en-US" dirty="0"/>
          </a:p>
        </p:txBody>
      </p:sp>
      <p:sp>
        <p:nvSpPr>
          <p:cNvPr id="3" name="Subtitle 2"/>
          <p:cNvSpPr>
            <a:spLocks noGrp="1"/>
          </p:cNvSpPr>
          <p:nvPr>
            <p:ph type="subTitle" idx="1"/>
          </p:nvPr>
        </p:nvSpPr>
        <p:spPr/>
        <p:txBody>
          <a:bodyPr/>
          <a:lstStyle/>
          <a:p>
            <a:r>
              <a:rPr lang="en-US" dirty="0" smtClean="0"/>
              <a:t>Papia Nandi-Dimitrova</a:t>
            </a:r>
          </a:p>
          <a:p>
            <a:r>
              <a:rPr lang="en-US" dirty="0" err="1" smtClean="0"/>
              <a:t>Uwe</a:t>
            </a:r>
            <a:r>
              <a:rPr lang="en-US" dirty="0" smtClean="0"/>
              <a:t> </a:t>
            </a:r>
            <a:r>
              <a:rPr lang="en-US" dirty="0" err="1" smtClean="0"/>
              <a:t>Albertin</a:t>
            </a:r>
            <a:endParaRPr lang="en-US" dirty="0"/>
          </a:p>
        </p:txBody>
      </p:sp>
      <p:sp>
        <p:nvSpPr>
          <p:cNvPr id="4" name="Slide Number Placeholder 3"/>
          <p:cNvSpPr>
            <a:spLocks noGrp="1"/>
          </p:cNvSpPr>
          <p:nvPr>
            <p:ph type="sldNum" sz="quarter" idx="12"/>
          </p:nvPr>
        </p:nvSpPr>
        <p:spPr/>
        <p:txBody>
          <a:bodyPr/>
          <a:lstStyle/>
          <a:p>
            <a:fld id="{630FA018-8C4F-B346-88A0-798F02A33B15}" type="slidenum">
              <a:rPr lang="en-US" smtClean="0"/>
              <a:t>2</a:t>
            </a:fld>
            <a:endParaRPr lang="en-US"/>
          </a:p>
        </p:txBody>
      </p:sp>
    </p:spTree>
    <p:extLst>
      <p:ext uri="{BB962C8B-B14F-4D97-AF65-F5344CB8AC3E}">
        <p14:creationId xmlns:p14="http://schemas.microsoft.com/office/powerpoint/2010/main" val="71262328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009000" cy="541072"/>
          </a:xfrm>
        </p:spPr>
        <p:txBody>
          <a:bodyPr>
            <a:normAutofit fontScale="90000"/>
          </a:bodyPr>
          <a:lstStyle/>
          <a:p>
            <a:r>
              <a:rPr lang="en-US" sz="3200" dirty="0" smtClean="0"/>
              <a:t>CORTM Gathers</a:t>
            </a:r>
            <a:endParaRPr lang="en-US" sz="3200" dirty="0"/>
          </a:p>
        </p:txBody>
      </p:sp>
      <p:sp>
        <p:nvSpPr>
          <p:cNvPr id="4" name="Slide Number Placeholder 3"/>
          <p:cNvSpPr>
            <a:spLocks noGrp="1"/>
          </p:cNvSpPr>
          <p:nvPr>
            <p:ph type="sldNum" sz="quarter" idx="12"/>
          </p:nvPr>
        </p:nvSpPr>
        <p:spPr>
          <a:xfrm>
            <a:off x="6533042" y="6356350"/>
            <a:ext cx="2133600" cy="365125"/>
          </a:xfrm>
        </p:spPr>
        <p:txBody>
          <a:bodyPr/>
          <a:lstStyle/>
          <a:p>
            <a:fld id="{630FA018-8C4F-B346-88A0-798F02A33B15}" type="slidenum">
              <a:rPr lang="en-US" smtClean="0"/>
              <a:t>20</a:t>
            </a:fld>
            <a:endParaRPr lang="en-US"/>
          </a:p>
        </p:txBody>
      </p:sp>
      <p:pic>
        <p:nvPicPr>
          <p:cNvPr id="6" name="Picture 5" descr="Screen Shot 2016-04-24 at 3.14.24 PM.png"/>
          <p:cNvPicPr>
            <a:picLocks noChangeAspect="1"/>
          </p:cNvPicPr>
          <p:nvPr/>
        </p:nvPicPr>
        <p:blipFill rotWithShape="1">
          <a:blip r:embed="rId2">
            <a:extLst>
              <a:ext uri="{28A0092B-C50C-407E-A947-70E740481C1C}">
                <a14:useLocalDpi xmlns:a14="http://schemas.microsoft.com/office/drawing/2010/main" val="0"/>
              </a:ext>
            </a:extLst>
          </a:blip>
          <a:srcRect t="8159" r="37497" b="6603"/>
          <a:stretch/>
        </p:blipFill>
        <p:spPr>
          <a:xfrm>
            <a:off x="1479220" y="1310438"/>
            <a:ext cx="5715276" cy="5168857"/>
          </a:xfrm>
          <a:prstGeom prst="rect">
            <a:avLst/>
          </a:prstGeom>
        </p:spPr>
      </p:pic>
      <p:pic>
        <p:nvPicPr>
          <p:cNvPr id="7" name="Picture 6" descr="Screen Shot 2016-04-24 at 3.14.24 PM.png"/>
          <p:cNvPicPr>
            <a:picLocks noChangeAspect="1"/>
          </p:cNvPicPr>
          <p:nvPr/>
        </p:nvPicPr>
        <p:blipFill rotWithShape="1">
          <a:blip r:embed="rId2">
            <a:extLst>
              <a:ext uri="{28A0092B-C50C-407E-A947-70E740481C1C}">
                <a14:useLocalDpi xmlns:a14="http://schemas.microsoft.com/office/drawing/2010/main" val="0"/>
              </a:ext>
            </a:extLst>
          </a:blip>
          <a:srcRect b="91842"/>
          <a:stretch/>
        </p:blipFill>
        <p:spPr>
          <a:xfrm>
            <a:off x="-8878" y="815710"/>
            <a:ext cx="9144000" cy="494728"/>
          </a:xfrm>
          <a:prstGeom prst="rect">
            <a:avLst/>
          </a:prstGeom>
        </p:spPr>
      </p:pic>
      <p:pic>
        <p:nvPicPr>
          <p:cNvPr id="8" name="Picture 7" descr="Screen Shot 2016-04-24 at 3.14.24 PM.png"/>
          <p:cNvPicPr>
            <a:picLocks noChangeAspect="1"/>
          </p:cNvPicPr>
          <p:nvPr/>
        </p:nvPicPr>
        <p:blipFill rotWithShape="1">
          <a:blip r:embed="rId2">
            <a:extLst>
              <a:ext uri="{28A0092B-C50C-407E-A947-70E740481C1C}">
                <a14:useLocalDpi xmlns:a14="http://schemas.microsoft.com/office/drawing/2010/main" val="0"/>
              </a:ext>
            </a:extLst>
          </a:blip>
          <a:srcRect t="92524"/>
          <a:stretch/>
        </p:blipFill>
        <p:spPr>
          <a:xfrm>
            <a:off x="-29022" y="6384298"/>
            <a:ext cx="9144000" cy="453353"/>
          </a:xfrm>
          <a:prstGeom prst="rect">
            <a:avLst/>
          </a:prstGeom>
        </p:spPr>
      </p:pic>
    </p:spTree>
    <p:extLst>
      <p:ext uri="{BB962C8B-B14F-4D97-AF65-F5344CB8AC3E}">
        <p14:creationId xmlns:p14="http://schemas.microsoft.com/office/powerpoint/2010/main" val="2443971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EFWI: Two loops</a:t>
            </a:r>
            <a:endParaRPr lang="en-US" dirty="0"/>
          </a:p>
        </p:txBody>
      </p:sp>
      <p:sp>
        <p:nvSpPr>
          <p:cNvPr id="4" name="U-Turn Arrow 3"/>
          <p:cNvSpPr/>
          <p:nvPr/>
        </p:nvSpPr>
        <p:spPr>
          <a:xfrm rot="5400000">
            <a:off x="4593185" y="3898856"/>
            <a:ext cx="1157921" cy="588154"/>
          </a:xfrm>
          <a:prstGeom prst="utur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U-Turn Arrow 4"/>
          <p:cNvSpPr/>
          <p:nvPr/>
        </p:nvSpPr>
        <p:spPr>
          <a:xfrm rot="5400000" flipH="1" flipV="1">
            <a:off x="1339388" y="3903675"/>
            <a:ext cx="1068347" cy="588154"/>
          </a:xfrm>
          <a:prstGeom prst="utur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5736785" y="3951747"/>
            <a:ext cx="686005" cy="584776"/>
          </a:xfrm>
          <a:prstGeom prst="rect">
            <a:avLst/>
          </a:prstGeom>
          <a:noFill/>
        </p:spPr>
        <p:txBody>
          <a:bodyPr wrap="none" rtlCol="0">
            <a:spAutoFit/>
          </a:bodyPr>
          <a:lstStyle/>
          <a:p>
            <a:r>
              <a:rPr lang="en-US" sz="3200" b="1" dirty="0" smtClean="0">
                <a:solidFill>
                  <a:srgbClr val="6B7D72"/>
                </a:solidFill>
              </a:rPr>
              <a:t>Fit</a:t>
            </a:r>
            <a:endParaRPr lang="en-US" sz="3200" b="1" dirty="0">
              <a:solidFill>
                <a:srgbClr val="6B7D72"/>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230793574"/>
              </p:ext>
            </p:extLst>
          </p:nvPr>
        </p:nvGraphicFramePr>
        <p:xfrm>
          <a:off x="6249988" y="3895725"/>
          <a:ext cx="736600" cy="650875"/>
        </p:xfrm>
        <a:graphic>
          <a:graphicData uri="http://schemas.openxmlformats.org/presentationml/2006/ole">
            <mc:AlternateContent xmlns:mc="http://schemas.openxmlformats.org/markup-compatibility/2006">
              <mc:Choice xmlns:v="urn:schemas-microsoft-com:vml" Requires="v">
                <p:oleObj spid="_x0000_s1631" name="Equation" r:id="rId4" imgW="241300" imgH="177800" progId="Equation.3">
                  <p:embed/>
                </p:oleObj>
              </mc:Choice>
              <mc:Fallback>
                <p:oleObj name="Equation" r:id="rId4" imgW="241300" imgH="177800" progId="Equation.3">
                  <p:embed/>
                  <p:pic>
                    <p:nvPicPr>
                      <p:cNvPr id="0" name=""/>
                      <p:cNvPicPr/>
                      <p:nvPr/>
                    </p:nvPicPr>
                    <p:blipFill>
                      <a:blip r:embed="rId5"/>
                      <a:stretch>
                        <a:fillRect/>
                      </a:stretch>
                    </p:blipFill>
                    <p:spPr>
                      <a:xfrm>
                        <a:off x="6249988" y="3895725"/>
                        <a:ext cx="736600" cy="650875"/>
                      </a:xfrm>
                      <a:prstGeom prst="rect">
                        <a:avLst/>
                      </a:prstGeom>
                    </p:spPr>
                  </p:pic>
                </p:oleObj>
              </mc:Fallback>
            </mc:AlternateContent>
          </a:graphicData>
        </a:graphic>
      </p:graphicFrame>
      <p:sp>
        <p:nvSpPr>
          <p:cNvPr id="10" name="U-Turn Arrow 9"/>
          <p:cNvSpPr/>
          <p:nvPr/>
        </p:nvSpPr>
        <p:spPr>
          <a:xfrm rot="5400000">
            <a:off x="4794683" y="3631353"/>
            <a:ext cx="3749239" cy="1000892"/>
          </a:xfrm>
          <a:prstGeom prst="uturn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U-Turn Arrow 11"/>
          <p:cNvSpPr/>
          <p:nvPr/>
        </p:nvSpPr>
        <p:spPr>
          <a:xfrm rot="5400000" flipH="1" flipV="1">
            <a:off x="-598577" y="3554011"/>
            <a:ext cx="3863612" cy="1000892"/>
          </a:xfrm>
          <a:prstGeom prst="uturn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7419463" y="3933099"/>
            <a:ext cx="620683" cy="584776"/>
          </a:xfrm>
          <a:prstGeom prst="rect">
            <a:avLst/>
          </a:prstGeom>
          <a:noFill/>
        </p:spPr>
        <p:txBody>
          <a:bodyPr wrap="none" rtlCol="0">
            <a:spAutoFit/>
          </a:bodyPr>
          <a:lstStyle/>
          <a:p>
            <a:r>
              <a:rPr lang="en-US" sz="3200" b="1" dirty="0" smtClean="0">
                <a:solidFill>
                  <a:srgbClr val="FF0000"/>
                </a:solidFill>
              </a:rPr>
              <a:t>Fit</a:t>
            </a:r>
            <a:endParaRPr lang="en-US" sz="3200" b="1" dirty="0">
              <a:solidFill>
                <a:srgbClr val="FF0000"/>
              </a:solidFill>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3118115951"/>
              </p:ext>
            </p:extLst>
          </p:nvPr>
        </p:nvGraphicFramePr>
        <p:xfrm>
          <a:off x="8110868" y="3862483"/>
          <a:ext cx="581025" cy="790575"/>
        </p:xfrm>
        <a:graphic>
          <a:graphicData uri="http://schemas.openxmlformats.org/presentationml/2006/ole">
            <mc:AlternateContent xmlns:mc="http://schemas.openxmlformats.org/markup-compatibility/2006">
              <mc:Choice xmlns:v="urn:schemas-microsoft-com:vml" Requires="v">
                <p:oleObj spid="_x0000_s1632" name="Equation" r:id="rId6" imgW="190500" imgH="215900" progId="Equation.3">
                  <p:embed/>
                </p:oleObj>
              </mc:Choice>
              <mc:Fallback>
                <p:oleObj name="Equation" r:id="rId6" imgW="190500" imgH="215900" progId="Equation.3">
                  <p:embed/>
                  <p:pic>
                    <p:nvPicPr>
                      <p:cNvPr id="0" name=""/>
                      <p:cNvPicPr/>
                      <p:nvPr/>
                    </p:nvPicPr>
                    <p:blipFill>
                      <a:blip r:embed="rId7"/>
                      <a:stretch>
                        <a:fillRect/>
                      </a:stretch>
                    </p:blipFill>
                    <p:spPr>
                      <a:xfrm>
                        <a:off x="8110868" y="3862483"/>
                        <a:ext cx="581025" cy="790575"/>
                      </a:xfrm>
                      <a:prstGeom prst="rect">
                        <a:avLst/>
                      </a:prstGeom>
                    </p:spPr>
                  </p:pic>
                </p:oleObj>
              </mc:Fallback>
            </mc:AlternateContent>
          </a:graphicData>
        </a:graphic>
      </p:graphicFrame>
      <p:sp>
        <p:nvSpPr>
          <p:cNvPr id="19" name="TextBox 18"/>
          <p:cNvSpPr txBox="1"/>
          <p:nvPr/>
        </p:nvSpPr>
        <p:spPr>
          <a:xfrm>
            <a:off x="2881972" y="5509622"/>
            <a:ext cx="1393330" cy="584776"/>
          </a:xfrm>
          <a:prstGeom prst="rect">
            <a:avLst/>
          </a:prstGeom>
          <a:noFill/>
        </p:spPr>
        <p:txBody>
          <a:bodyPr wrap="none" rtlCol="0">
            <a:spAutoFit/>
          </a:bodyPr>
          <a:lstStyle/>
          <a:p>
            <a:r>
              <a:rPr lang="en-US" sz="3200" dirty="0" smtClean="0">
                <a:solidFill>
                  <a:srgbClr val="FF0000"/>
                </a:solidFill>
              </a:rPr>
              <a:t>modify</a:t>
            </a:r>
            <a:endParaRPr lang="en-US" sz="3200" dirty="0">
              <a:solidFill>
                <a:srgbClr val="FF0000"/>
              </a:solidFill>
            </a:endParaRPr>
          </a:p>
        </p:txBody>
      </p:sp>
      <p:sp>
        <p:nvSpPr>
          <p:cNvPr id="20" name="TextBox 19"/>
          <p:cNvSpPr txBox="1"/>
          <p:nvPr/>
        </p:nvSpPr>
        <p:spPr>
          <a:xfrm>
            <a:off x="2735964" y="4328855"/>
            <a:ext cx="1393330" cy="584776"/>
          </a:xfrm>
          <a:prstGeom prst="rect">
            <a:avLst/>
          </a:prstGeom>
          <a:noFill/>
        </p:spPr>
        <p:txBody>
          <a:bodyPr wrap="none" rtlCol="0">
            <a:spAutoFit/>
          </a:bodyPr>
          <a:lstStyle/>
          <a:p>
            <a:r>
              <a:rPr lang="en-US" sz="3200" dirty="0" smtClean="0"/>
              <a:t>modify</a:t>
            </a:r>
            <a:endParaRPr lang="en-US" sz="3200" dirty="0"/>
          </a:p>
        </p:txBody>
      </p:sp>
      <p:graphicFrame>
        <p:nvGraphicFramePr>
          <p:cNvPr id="21" name="Object 20"/>
          <p:cNvGraphicFramePr>
            <a:graphicFrameLocks noChangeAspect="1"/>
          </p:cNvGraphicFramePr>
          <p:nvPr>
            <p:extLst>
              <p:ext uri="{D42A27DB-BD31-4B8C-83A1-F6EECF244321}">
                <p14:modId xmlns:p14="http://schemas.microsoft.com/office/powerpoint/2010/main" val="1833130654"/>
              </p:ext>
            </p:extLst>
          </p:nvPr>
        </p:nvGraphicFramePr>
        <p:xfrm>
          <a:off x="4043363" y="4321175"/>
          <a:ext cx="736600" cy="652463"/>
        </p:xfrm>
        <a:graphic>
          <a:graphicData uri="http://schemas.openxmlformats.org/presentationml/2006/ole">
            <mc:AlternateContent xmlns:mc="http://schemas.openxmlformats.org/markup-compatibility/2006">
              <mc:Choice xmlns:v="urn:schemas-microsoft-com:vml" Requires="v">
                <p:oleObj spid="_x0000_s1633" name="Equation" r:id="rId8" imgW="241300" imgH="177800" progId="Equation.3">
                  <p:embed/>
                </p:oleObj>
              </mc:Choice>
              <mc:Fallback>
                <p:oleObj name="Equation" r:id="rId8" imgW="241300" imgH="177800" progId="Equation.3">
                  <p:embed/>
                  <p:pic>
                    <p:nvPicPr>
                      <p:cNvPr id="0" name=""/>
                      <p:cNvPicPr/>
                      <p:nvPr/>
                    </p:nvPicPr>
                    <p:blipFill>
                      <a:blip r:embed="rId9"/>
                      <a:stretch>
                        <a:fillRect/>
                      </a:stretch>
                    </p:blipFill>
                    <p:spPr>
                      <a:xfrm>
                        <a:off x="4043363" y="4321175"/>
                        <a:ext cx="736600" cy="652463"/>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466877113"/>
              </p:ext>
            </p:extLst>
          </p:nvPr>
        </p:nvGraphicFramePr>
        <p:xfrm>
          <a:off x="4489899" y="5461653"/>
          <a:ext cx="581025" cy="790575"/>
        </p:xfrm>
        <a:graphic>
          <a:graphicData uri="http://schemas.openxmlformats.org/presentationml/2006/ole">
            <mc:AlternateContent xmlns:mc="http://schemas.openxmlformats.org/markup-compatibility/2006">
              <mc:Choice xmlns:v="urn:schemas-microsoft-com:vml" Requires="v">
                <p:oleObj spid="_x0000_s1634" name="Equation" r:id="rId10" imgW="190500" imgH="215900" progId="Equation.3">
                  <p:embed/>
                </p:oleObj>
              </mc:Choice>
              <mc:Fallback>
                <p:oleObj name="Equation" r:id="rId10" imgW="190500" imgH="215900" progId="Equation.3">
                  <p:embed/>
                  <p:pic>
                    <p:nvPicPr>
                      <p:cNvPr id="0" name=""/>
                      <p:cNvPicPr/>
                      <p:nvPr/>
                    </p:nvPicPr>
                    <p:blipFill>
                      <a:blip r:embed="rId7"/>
                      <a:stretch>
                        <a:fillRect/>
                      </a:stretch>
                    </p:blipFill>
                    <p:spPr>
                      <a:xfrm>
                        <a:off x="4489899" y="5461653"/>
                        <a:ext cx="581025" cy="790575"/>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368486526"/>
              </p:ext>
            </p:extLst>
          </p:nvPr>
        </p:nvGraphicFramePr>
        <p:xfrm>
          <a:off x="3028950" y="1841500"/>
          <a:ext cx="1239838" cy="790575"/>
        </p:xfrm>
        <a:graphic>
          <a:graphicData uri="http://schemas.openxmlformats.org/presentationml/2006/ole">
            <mc:AlternateContent xmlns:mc="http://schemas.openxmlformats.org/markup-compatibility/2006">
              <mc:Choice xmlns:v="urn:schemas-microsoft-com:vml" Requires="v">
                <p:oleObj spid="_x0000_s1635" name="Equation" r:id="rId11" imgW="406400" imgH="215900" progId="Equation.3">
                  <p:embed/>
                </p:oleObj>
              </mc:Choice>
              <mc:Fallback>
                <p:oleObj name="Equation" r:id="rId11" imgW="406400" imgH="215900" progId="Equation.3">
                  <p:embed/>
                  <p:pic>
                    <p:nvPicPr>
                      <p:cNvPr id="0" name=""/>
                      <p:cNvPicPr/>
                      <p:nvPr/>
                    </p:nvPicPr>
                    <p:blipFill>
                      <a:blip r:embed="rId12"/>
                      <a:stretch>
                        <a:fillRect/>
                      </a:stretch>
                    </p:blipFill>
                    <p:spPr>
                      <a:xfrm>
                        <a:off x="3028950" y="1841500"/>
                        <a:ext cx="1239838" cy="790575"/>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130780931"/>
              </p:ext>
            </p:extLst>
          </p:nvPr>
        </p:nvGraphicFramePr>
        <p:xfrm>
          <a:off x="2624138" y="3219450"/>
          <a:ext cx="1549400" cy="790575"/>
        </p:xfrm>
        <a:graphic>
          <a:graphicData uri="http://schemas.openxmlformats.org/presentationml/2006/ole">
            <mc:AlternateContent xmlns:mc="http://schemas.openxmlformats.org/markup-compatibility/2006">
              <mc:Choice xmlns:v="urn:schemas-microsoft-com:vml" Requires="v">
                <p:oleObj spid="_x0000_s1636" name="Equation" r:id="rId13" imgW="508000" imgH="215900" progId="Equation.3">
                  <p:embed/>
                </p:oleObj>
              </mc:Choice>
              <mc:Fallback>
                <p:oleObj name="Equation" r:id="rId13" imgW="508000" imgH="215900" progId="Equation.3">
                  <p:embed/>
                  <p:pic>
                    <p:nvPicPr>
                      <p:cNvPr id="0" name=""/>
                      <p:cNvPicPr/>
                      <p:nvPr/>
                    </p:nvPicPr>
                    <p:blipFill>
                      <a:blip r:embed="rId14"/>
                      <a:stretch>
                        <a:fillRect/>
                      </a:stretch>
                    </p:blipFill>
                    <p:spPr>
                      <a:xfrm>
                        <a:off x="2624138" y="3219450"/>
                        <a:ext cx="1549400" cy="790575"/>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630FA018-8C4F-B346-88A0-798F02A33B15}" type="slidenum">
              <a:rPr lang="en-US" smtClean="0"/>
              <a:t>21</a:t>
            </a:fld>
            <a:endParaRPr lang="en-US"/>
          </a:p>
        </p:txBody>
      </p:sp>
    </p:spTree>
    <p:extLst>
      <p:ext uri="{BB962C8B-B14F-4D97-AF65-F5344CB8AC3E}">
        <p14:creationId xmlns:p14="http://schemas.microsoft.com/office/powerpoint/2010/main" val="144630289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DSO (outer loop)</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Gradient calculated through Variable Projection Method (</a:t>
            </a:r>
            <a:r>
              <a:rPr lang="en-US" dirty="0" err="1"/>
              <a:t>Golub</a:t>
            </a:r>
            <a:r>
              <a:rPr lang="en-US" dirty="0"/>
              <a:t> and </a:t>
            </a:r>
            <a:r>
              <a:rPr lang="en-US" dirty="0" err="1"/>
              <a:t>Pereyra</a:t>
            </a:r>
            <a:r>
              <a:rPr lang="en-US" dirty="0"/>
              <a:t>, 2003 </a:t>
            </a:r>
            <a:r>
              <a:rPr lang="en-US" dirty="0" smtClean="0"/>
              <a:t>)</a:t>
            </a:r>
          </a:p>
          <a:p>
            <a:endParaRPr lang="es-ES_tradnl" dirty="0" smtClean="0"/>
          </a:p>
          <a:p>
            <a:endParaRPr lang="es-ES_tradnl" dirty="0"/>
          </a:p>
          <a:p>
            <a:endParaRPr lang="es-ES_tradnl" dirty="0"/>
          </a:p>
          <a:p>
            <a:endParaRPr lang="es-ES_tradnl" dirty="0" smtClean="0"/>
          </a:p>
          <a:p>
            <a:endParaRPr lang="es-ES_tradnl" dirty="0"/>
          </a:p>
          <a:p>
            <a:r>
              <a:rPr lang="en-CA" dirty="0" smtClean="0"/>
              <a:t>DSO on offset gathers has precedence (Mulder and ten </a:t>
            </a:r>
            <a:r>
              <a:rPr lang="en-CA" dirty="0" err="1" smtClean="0"/>
              <a:t>Kroode</a:t>
            </a:r>
            <a:r>
              <a:rPr lang="en-CA" dirty="0" smtClean="0"/>
              <a:t>, 2002, </a:t>
            </a:r>
            <a:r>
              <a:rPr lang="en-CA" dirty="0" err="1" smtClean="0"/>
              <a:t>Chauris</a:t>
            </a:r>
            <a:r>
              <a:rPr lang="en-CA" dirty="0" smtClean="0"/>
              <a:t> and Noble, 2001)</a:t>
            </a:r>
          </a:p>
          <a:p>
            <a:r>
              <a:rPr lang="en-CA" dirty="0" smtClean="0"/>
              <a:t>This method/code was developed in Yin Huang’s thesis (2016), except in the shot domain. We expect improved results in the common-offset domain because of a larger aperture.</a:t>
            </a:r>
            <a:endParaRPr lang="en-CA" dirty="0"/>
          </a:p>
        </p:txBody>
      </p:sp>
      <p:sp>
        <p:nvSpPr>
          <p:cNvPr id="4" name="Slide Number Placeholder 3"/>
          <p:cNvSpPr>
            <a:spLocks noGrp="1"/>
          </p:cNvSpPr>
          <p:nvPr>
            <p:ph type="sldNum" sz="quarter" idx="12"/>
          </p:nvPr>
        </p:nvSpPr>
        <p:spPr/>
        <p:txBody>
          <a:bodyPr/>
          <a:lstStyle/>
          <a:p>
            <a:fld id="{630FA018-8C4F-B346-88A0-798F02A33B15}" type="slidenum">
              <a:rPr lang="en-US" smtClean="0"/>
              <a:t>22</a:t>
            </a:fld>
            <a:endParaRPr lang="en-US"/>
          </a:p>
        </p:txBody>
      </p:sp>
      <p:pic>
        <p:nvPicPr>
          <p:cNvPr id="7" name="Picture 6" descr="Screen Shot 2016-04-24 at 4.15.0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2308872"/>
            <a:ext cx="5029200" cy="990600"/>
          </a:xfrm>
          <a:prstGeom prst="rect">
            <a:avLst/>
          </a:prstGeom>
        </p:spPr>
      </p:pic>
      <p:sp>
        <p:nvSpPr>
          <p:cNvPr id="9" name="TextBox 8"/>
          <p:cNvSpPr txBox="1"/>
          <p:nvPr/>
        </p:nvSpPr>
        <p:spPr>
          <a:xfrm>
            <a:off x="4068754" y="3136196"/>
            <a:ext cx="4618046" cy="646331"/>
          </a:xfrm>
          <a:prstGeom prst="rect">
            <a:avLst/>
          </a:prstGeom>
          <a:noFill/>
        </p:spPr>
        <p:txBody>
          <a:bodyPr wrap="none" rtlCol="0">
            <a:spAutoFit/>
          </a:bodyPr>
          <a:lstStyle/>
          <a:p>
            <a:r>
              <a:rPr lang="en-US" dirty="0" smtClean="0">
                <a:solidFill>
                  <a:schemeClr val="tx2"/>
                </a:solidFill>
              </a:rPr>
              <a:t>D</a:t>
            </a:r>
            <a:r>
              <a:rPr lang="en-US" baseline="30000" dirty="0" smtClean="0">
                <a:solidFill>
                  <a:schemeClr val="tx2"/>
                </a:solidFill>
              </a:rPr>
              <a:t>2</a:t>
            </a:r>
            <a:r>
              <a:rPr lang="en-US" dirty="0" smtClean="0">
                <a:solidFill>
                  <a:schemeClr val="tx2"/>
                </a:solidFill>
              </a:rPr>
              <a:t>F</a:t>
            </a:r>
            <a:r>
              <a:rPr lang="en-US" baseline="30000" dirty="0" smtClean="0">
                <a:solidFill>
                  <a:schemeClr val="tx2"/>
                </a:solidFill>
              </a:rPr>
              <a:t>T</a:t>
            </a:r>
            <a:r>
              <a:rPr lang="en-US" dirty="0" smtClean="0">
                <a:solidFill>
                  <a:schemeClr val="tx2"/>
                </a:solidFill>
              </a:rPr>
              <a:t> = tomographic operator, or the transpose</a:t>
            </a:r>
          </a:p>
          <a:p>
            <a:r>
              <a:rPr lang="en-US" dirty="0" smtClean="0">
                <a:solidFill>
                  <a:schemeClr val="tx2"/>
                </a:solidFill>
              </a:rPr>
              <a:t>of the 2</a:t>
            </a:r>
            <a:r>
              <a:rPr lang="en-US" baseline="30000" dirty="0" smtClean="0">
                <a:solidFill>
                  <a:schemeClr val="tx2"/>
                </a:solidFill>
              </a:rPr>
              <a:t>nd</a:t>
            </a:r>
            <a:r>
              <a:rPr lang="en-US" dirty="0" smtClean="0">
                <a:solidFill>
                  <a:schemeClr val="tx2"/>
                </a:solidFill>
              </a:rPr>
              <a:t> derivative of the Born Operator</a:t>
            </a:r>
            <a:endParaRPr lang="en-US" dirty="0">
              <a:solidFill>
                <a:schemeClr val="tx2"/>
              </a:solidFill>
            </a:endParaRPr>
          </a:p>
        </p:txBody>
      </p:sp>
    </p:spTree>
    <p:extLst>
      <p:ext uri="{BB962C8B-B14F-4D97-AF65-F5344CB8AC3E}">
        <p14:creationId xmlns:p14="http://schemas.microsoft.com/office/powerpoint/2010/main" val="2972890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Synthetic tests on more complex models that cannot be solved via FWI</a:t>
            </a:r>
          </a:p>
          <a:p>
            <a:r>
              <a:rPr lang="en-US" dirty="0" smtClean="0"/>
              <a:t>Gradient calculation via Variable Projection/Huang 2016</a:t>
            </a:r>
          </a:p>
          <a:p>
            <a:r>
              <a:rPr lang="en-US" dirty="0" smtClean="0"/>
              <a:t>Application to field data</a:t>
            </a:r>
          </a:p>
          <a:p>
            <a:endParaRPr lang="en-US" dirty="0"/>
          </a:p>
          <a:p>
            <a:endParaRPr lang="en-US" dirty="0" smtClean="0"/>
          </a:p>
          <a:p>
            <a:r>
              <a:rPr lang="en-US" dirty="0" smtClean="0"/>
              <a:t>TRIP sponsors, Texas Advanced Computing Center, developers of Seismic Unix, Madagascar &amp; </a:t>
            </a:r>
            <a:r>
              <a:rPr lang="en-US" dirty="0" err="1" smtClean="0"/>
              <a:t>iWave</a:t>
            </a:r>
            <a:r>
              <a:rPr lang="en-US" dirty="0" smtClean="0"/>
              <a:t> </a:t>
            </a:r>
            <a:endParaRPr lang="en-US" dirty="0"/>
          </a:p>
        </p:txBody>
      </p:sp>
      <p:sp>
        <p:nvSpPr>
          <p:cNvPr id="4" name="Slide Number Placeholder 3"/>
          <p:cNvSpPr>
            <a:spLocks noGrp="1"/>
          </p:cNvSpPr>
          <p:nvPr>
            <p:ph type="sldNum" sz="quarter" idx="12"/>
          </p:nvPr>
        </p:nvSpPr>
        <p:spPr/>
        <p:txBody>
          <a:bodyPr/>
          <a:lstStyle/>
          <a:p>
            <a:fld id="{630FA018-8C4F-B346-88A0-798F02A33B15}" type="slidenum">
              <a:rPr lang="en-US" smtClean="0"/>
              <a:t>23</a:t>
            </a:fld>
            <a:endParaRPr lang="en-US"/>
          </a:p>
        </p:txBody>
      </p:sp>
      <p:sp>
        <p:nvSpPr>
          <p:cNvPr id="5" name="Title 1"/>
          <p:cNvSpPr txBox="1">
            <a:spLocks/>
          </p:cNvSpPr>
          <p:nvPr/>
        </p:nvSpPr>
        <p:spPr>
          <a:xfrm>
            <a:off x="457200" y="340839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Thank you</a:t>
            </a:r>
            <a:endParaRPr lang="en-US" dirty="0"/>
          </a:p>
        </p:txBody>
      </p:sp>
    </p:spTree>
    <p:extLst>
      <p:ext uri="{BB962C8B-B14F-4D97-AF65-F5344CB8AC3E}">
        <p14:creationId xmlns:p14="http://schemas.microsoft.com/office/powerpoint/2010/main" val="8918356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EFWI: The Extended Domain</a:t>
            </a:r>
            <a:endParaRPr lang="en-US" dirty="0"/>
          </a:p>
        </p:txBody>
      </p:sp>
      <p:pic>
        <p:nvPicPr>
          <p:cNvPr id="4" name="Picture 3" descr="IV.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446489" y="1328023"/>
            <a:ext cx="3532909" cy="4572000"/>
          </a:xfrm>
          <a:prstGeom prst="rect">
            <a:avLst/>
          </a:prstGeom>
        </p:spPr>
      </p:pic>
      <p:pic>
        <p:nvPicPr>
          <p:cNvPr id="5" name="Picture 4" descr="CV.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19546" y="1330284"/>
            <a:ext cx="3532909" cy="4572000"/>
          </a:xfrm>
          <a:prstGeom prst="rect">
            <a:avLst/>
          </a:prstGeom>
        </p:spPr>
      </p:pic>
      <p:sp>
        <p:nvSpPr>
          <p:cNvPr id="3" name="Slide Number Placeholder 2"/>
          <p:cNvSpPr>
            <a:spLocks noGrp="1"/>
          </p:cNvSpPr>
          <p:nvPr>
            <p:ph type="sldNum" sz="quarter" idx="12"/>
          </p:nvPr>
        </p:nvSpPr>
        <p:spPr/>
        <p:txBody>
          <a:bodyPr/>
          <a:lstStyle/>
          <a:p>
            <a:fld id="{630FA018-8C4F-B346-88A0-798F02A33B15}" type="slidenum">
              <a:rPr lang="en-US" smtClean="0"/>
              <a:t>3</a:t>
            </a:fld>
            <a:endParaRPr lang="en-US"/>
          </a:p>
        </p:txBody>
      </p:sp>
    </p:spTree>
    <p:extLst>
      <p:ext uri="{BB962C8B-B14F-4D97-AF65-F5344CB8AC3E}">
        <p14:creationId xmlns:p14="http://schemas.microsoft.com/office/powerpoint/2010/main" val="7343576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swlpluslwl.jpg"/>
          <p:cNvPicPr>
            <a:picLocks noChangeAspect="1"/>
          </p:cNvPicPr>
          <p:nvPr/>
        </p:nvPicPr>
        <p:blipFill rotWithShape="1">
          <a:blip r:embed="rId4">
            <a:extLst>
              <a:ext uri="{28A0092B-C50C-407E-A947-70E740481C1C}">
                <a14:useLocalDpi xmlns:a14="http://schemas.microsoft.com/office/drawing/2010/main" val="0"/>
              </a:ext>
            </a:extLst>
          </a:blip>
          <a:srcRect l="1932"/>
          <a:stretch/>
        </p:blipFill>
        <p:spPr>
          <a:xfrm>
            <a:off x="0" y="2188268"/>
            <a:ext cx="2950714" cy="3657600"/>
          </a:xfrm>
          <a:prstGeom prst="rect">
            <a:avLst/>
          </a:prstGeom>
        </p:spPr>
      </p:pic>
      <p:pic>
        <p:nvPicPr>
          <p:cNvPr id="18" name="Picture 17" descr="sw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3907" y="2209143"/>
            <a:ext cx="3008836" cy="3657600"/>
          </a:xfrm>
          <a:prstGeom prst="rect">
            <a:avLst/>
          </a:prstGeom>
        </p:spPr>
      </p:pic>
      <p:pic>
        <p:nvPicPr>
          <p:cNvPr id="19" name="Picture 18" descr="lw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2743" y="2209143"/>
            <a:ext cx="3008836" cy="3657600"/>
          </a:xfrm>
          <a:prstGeom prst="rect">
            <a:avLst/>
          </a:prstGeom>
        </p:spPr>
      </p:pic>
      <p:sp>
        <p:nvSpPr>
          <p:cNvPr id="2" name="Title 1"/>
          <p:cNvSpPr>
            <a:spLocks noGrp="1"/>
          </p:cNvSpPr>
          <p:nvPr>
            <p:ph type="title"/>
          </p:nvPr>
        </p:nvSpPr>
        <p:spPr/>
        <p:txBody>
          <a:bodyPr/>
          <a:lstStyle/>
          <a:p>
            <a:r>
              <a:rPr lang="en-US" dirty="0" smtClean="0"/>
              <a:t>EFWI: Separation of Scales</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2894899676"/>
              </p:ext>
            </p:extLst>
          </p:nvPr>
        </p:nvGraphicFramePr>
        <p:xfrm>
          <a:off x="3059761" y="1339558"/>
          <a:ext cx="3041650" cy="874713"/>
        </p:xfrm>
        <a:graphic>
          <a:graphicData uri="http://schemas.openxmlformats.org/presentationml/2006/ole">
            <mc:AlternateContent xmlns:mc="http://schemas.openxmlformats.org/markup-compatibility/2006">
              <mc:Choice xmlns:v="urn:schemas-microsoft-com:vml" Requires="v">
                <p:oleObj spid="_x0000_s3646" name="Equation" r:id="rId7" imgW="762000" imgH="215900" progId="Equation.3">
                  <p:embed/>
                </p:oleObj>
              </mc:Choice>
              <mc:Fallback>
                <p:oleObj name="Equation" r:id="rId7" imgW="762000" imgH="215900" progId="Equation.3">
                  <p:embed/>
                  <p:pic>
                    <p:nvPicPr>
                      <p:cNvPr id="0" name=""/>
                      <p:cNvPicPr/>
                      <p:nvPr/>
                    </p:nvPicPr>
                    <p:blipFill>
                      <a:blip r:embed="rId8"/>
                      <a:stretch>
                        <a:fillRect/>
                      </a:stretch>
                    </p:blipFill>
                    <p:spPr>
                      <a:xfrm>
                        <a:off x="3059761" y="1339558"/>
                        <a:ext cx="3041650" cy="874713"/>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783194625"/>
              </p:ext>
            </p:extLst>
          </p:nvPr>
        </p:nvGraphicFramePr>
        <p:xfrm>
          <a:off x="1238250" y="5717351"/>
          <a:ext cx="503238" cy="511175"/>
        </p:xfrm>
        <a:graphic>
          <a:graphicData uri="http://schemas.openxmlformats.org/presentationml/2006/ole">
            <mc:AlternateContent xmlns:mc="http://schemas.openxmlformats.org/markup-compatibility/2006">
              <mc:Choice xmlns:v="urn:schemas-microsoft-com:vml" Requires="v">
                <p:oleObj spid="_x0000_s3647" name="Equation" r:id="rId9" imgW="165100" imgH="139700" progId="Equation.3">
                  <p:embed/>
                </p:oleObj>
              </mc:Choice>
              <mc:Fallback>
                <p:oleObj name="Equation" r:id="rId9" imgW="165100" imgH="139700" progId="Equation.3">
                  <p:embed/>
                  <p:pic>
                    <p:nvPicPr>
                      <p:cNvPr id="0" name=""/>
                      <p:cNvPicPr/>
                      <p:nvPr/>
                    </p:nvPicPr>
                    <p:blipFill>
                      <a:blip r:embed="rId10"/>
                      <a:stretch>
                        <a:fillRect/>
                      </a:stretch>
                    </p:blipFill>
                    <p:spPr>
                      <a:xfrm>
                        <a:off x="1238250" y="5717351"/>
                        <a:ext cx="503238" cy="51117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575462347"/>
              </p:ext>
            </p:extLst>
          </p:nvPr>
        </p:nvGraphicFramePr>
        <p:xfrm>
          <a:off x="7278688" y="5579239"/>
          <a:ext cx="581025" cy="788987"/>
        </p:xfrm>
        <a:graphic>
          <a:graphicData uri="http://schemas.openxmlformats.org/presentationml/2006/ole">
            <mc:AlternateContent xmlns:mc="http://schemas.openxmlformats.org/markup-compatibility/2006">
              <mc:Choice xmlns:v="urn:schemas-microsoft-com:vml" Requires="v">
                <p:oleObj spid="_x0000_s3648" name="Equation" r:id="rId11" imgW="190500" imgH="215900" progId="Equation.3">
                  <p:embed/>
                </p:oleObj>
              </mc:Choice>
              <mc:Fallback>
                <p:oleObj name="Equation" r:id="rId11" imgW="190500" imgH="215900" progId="Equation.3">
                  <p:embed/>
                  <p:pic>
                    <p:nvPicPr>
                      <p:cNvPr id="0" name=""/>
                      <p:cNvPicPr/>
                      <p:nvPr/>
                    </p:nvPicPr>
                    <p:blipFill>
                      <a:blip r:embed="rId12"/>
                      <a:stretch>
                        <a:fillRect/>
                      </a:stretch>
                    </p:blipFill>
                    <p:spPr>
                      <a:xfrm>
                        <a:off x="7278688" y="5579239"/>
                        <a:ext cx="581025" cy="788987"/>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920073649"/>
              </p:ext>
            </p:extLst>
          </p:nvPr>
        </p:nvGraphicFramePr>
        <p:xfrm>
          <a:off x="4235450" y="5647501"/>
          <a:ext cx="736600" cy="650875"/>
        </p:xfrm>
        <a:graphic>
          <a:graphicData uri="http://schemas.openxmlformats.org/presentationml/2006/ole">
            <mc:AlternateContent xmlns:mc="http://schemas.openxmlformats.org/markup-compatibility/2006">
              <mc:Choice xmlns:v="urn:schemas-microsoft-com:vml" Requires="v">
                <p:oleObj spid="_x0000_s3649" name="Equation" r:id="rId13" imgW="241300" imgH="177800" progId="Equation.3">
                  <p:embed/>
                </p:oleObj>
              </mc:Choice>
              <mc:Fallback>
                <p:oleObj name="Equation" r:id="rId13" imgW="241300" imgH="177800" progId="Equation.3">
                  <p:embed/>
                  <p:pic>
                    <p:nvPicPr>
                      <p:cNvPr id="0" name=""/>
                      <p:cNvPicPr/>
                      <p:nvPr/>
                    </p:nvPicPr>
                    <p:blipFill>
                      <a:blip r:embed="rId14"/>
                      <a:stretch>
                        <a:fillRect/>
                      </a:stretch>
                    </p:blipFill>
                    <p:spPr>
                      <a:xfrm>
                        <a:off x="4235450" y="5647501"/>
                        <a:ext cx="736600" cy="650875"/>
                      </a:xfrm>
                      <a:prstGeom prst="rect">
                        <a:avLst/>
                      </a:prstGeom>
                    </p:spPr>
                  </p:pic>
                </p:oleObj>
              </mc:Fallback>
            </mc:AlternateContent>
          </a:graphicData>
        </a:graphic>
      </p:graphicFrame>
      <p:sp>
        <p:nvSpPr>
          <p:cNvPr id="3" name="TextBox 2"/>
          <p:cNvSpPr txBox="1"/>
          <p:nvPr/>
        </p:nvSpPr>
        <p:spPr>
          <a:xfrm>
            <a:off x="5179861" y="6452816"/>
            <a:ext cx="4034090" cy="369332"/>
          </a:xfrm>
          <a:prstGeom prst="rect">
            <a:avLst/>
          </a:prstGeom>
          <a:noFill/>
        </p:spPr>
        <p:txBody>
          <a:bodyPr wrap="none" rtlCol="0">
            <a:spAutoFit/>
          </a:bodyPr>
          <a:lstStyle/>
          <a:p>
            <a:r>
              <a:rPr lang="en-US" dirty="0" smtClean="0"/>
              <a:t>Log data: Kansas Geological Survey, 2011</a:t>
            </a:r>
            <a:endParaRPr lang="en-US" dirty="0"/>
          </a:p>
        </p:txBody>
      </p:sp>
      <p:sp>
        <p:nvSpPr>
          <p:cNvPr id="4" name="Slide Number Placeholder 3"/>
          <p:cNvSpPr>
            <a:spLocks noGrp="1"/>
          </p:cNvSpPr>
          <p:nvPr>
            <p:ph type="sldNum" sz="quarter" idx="12"/>
          </p:nvPr>
        </p:nvSpPr>
        <p:spPr/>
        <p:txBody>
          <a:bodyPr/>
          <a:lstStyle/>
          <a:p>
            <a:fld id="{630FA018-8C4F-B346-88A0-798F02A33B15}" type="slidenum">
              <a:rPr lang="en-US" smtClean="0"/>
              <a:t>4</a:t>
            </a:fld>
            <a:endParaRPr lang="en-US"/>
          </a:p>
        </p:txBody>
      </p:sp>
    </p:spTree>
    <p:extLst>
      <p:ext uri="{BB962C8B-B14F-4D97-AF65-F5344CB8AC3E}">
        <p14:creationId xmlns:p14="http://schemas.microsoft.com/office/powerpoint/2010/main" val="31973164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EFWI: Two loops</a:t>
            </a:r>
            <a:endParaRPr lang="en-US" dirty="0"/>
          </a:p>
        </p:txBody>
      </p:sp>
      <p:sp>
        <p:nvSpPr>
          <p:cNvPr id="4" name="U-Turn Arrow 3"/>
          <p:cNvSpPr/>
          <p:nvPr/>
        </p:nvSpPr>
        <p:spPr>
          <a:xfrm rot="5400000">
            <a:off x="4593185" y="3898856"/>
            <a:ext cx="1157921" cy="588154"/>
          </a:xfrm>
          <a:prstGeom prst="uturn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U-Turn Arrow 4"/>
          <p:cNvSpPr/>
          <p:nvPr/>
        </p:nvSpPr>
        <p:spPr>
          <a:xfrm rot="5400000" flipH="1" flipV="1">
            <a:off x="1339388" y="3903675"/>
            <a:ext cx="1068347" cy="588154"/>
          </a:xfrm>
          <a:prstGeom prst="uturn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5736785" y="3933073"/>
            <a:ext cx="620683" cy="584776"/>
          </a:xfrm>
          <a:prstGeom prst="rect">
            <a:avLst/>
          </a:prstGeom>
          <a:noFill/>
        </p:spPr>
        <p:txBody>
          <a:bodyPr wrap="none" rtlCol="0">
            <a:spAutoFit/>
          </a:bodyPr>
          <a:lstStyle/>
          <a:p>
            <a:r>
              <a:rPr lang="en-US" sz="3200" b="1" dirty="0" smtClean="0">
                <a:solidFill>
                  <a:srgbClr val="FF0000"/>
                </a:solidFill>
              </a:rPr>
              <a:t>Fit</a:t>
            </a:r>
            <a:endParaRPr lang="en-US" sz="3200" b="1" dirty="0">
              <a:solidFill>
                <a:srgbClr val="FF0000"/>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937431309"/>
              </p:ext>
            </p:extLst>
          </p:nvPr>
        </p:nvGraphicFramePr>
        <p:xfrm>
          <a:off x="6249988" y="3895725"/>
          <a:ext cx="736600" cy="650875"/>
        </p:xfrm>
        <a:graphic>
          <a:graphicData uri="http://schemas.openxmlformats.org/presentationml/2006/ole">
            <mc:AlternateContent xmlns:mc="http://schemas.openxmlformats.org/markup-compatibility/2006">
              <mc:Choice xmlns:v="urn:schemas-microsoft-com:vml" Requires="v">
                <p:oleObj spid="_x0000_s5943" name="Equation" r:id="rId4" imgW="241300" imgH="177800" progId="Equation.3">
                  <p:embed/>
                </p:oleObj>
              </mc:Choice>
              <mc:Fallback>
                <p:oleObj name="Equation" r:id="rId4" imgW="241300" imgH="177800" progId="Equation.3">
                  <p:embed/>
                  <p:pic>
                    <p:nvPicPr>
                      <p:cNvPr id="0" name=""/>
                      <p:cNvPicPr/>
                      <p:nvPr/>
                    </p:nvPicPr>
                    <p:blipFill>
                      <a:blip r:embed="rId5"/>
                      <a:stretch>
                        <a:fillRect/>
                      </a:stretch>
                    </p:blipFill>
                    <p:spPr>
                      <a:xfrm>
                        <a:off x="6249988" y="3895725"/>
                        <a:ext cx="736600" cy="650875"/>
                      </a:xfrm>
                      <a:prstGeom prst="rect">
                        <a:avLst/>
                      </a:prstGeom>
                    </p:spPr>
                  </p:pic>
                </p:oleObj>
              </mc:Fallback>
            </mc:AlternateContent>
          </a:graphicData>
        </a:graphic>
      </p:graphicFrame>
      <p:sp>
        <p:nvSpPr>
          <p:cNvPr id="10" name="U-Turn Arrow 9"/>
          <p:cNvSpPr/>
          <p:nvPr/>
        </p:nvSpPr>
        <p:spPr>
          <a:xfrm rot="5400000">
            <a:off x="4794683" y="3631353"/>
            <a:ext cx="3749239" cy="1000892"/>
          </a:xfrm>
          <a:prstGeom prst="utur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U-Turn Arrow 11"/>
          <p:cNvSpPr/>
          <p:nvPr/>
        </p:nvSpPr>
        <p:spPr>
          <a:xfrm rot="5400000" flipH="1" flipV="1">
            <a:off x="-598577" y="3554011"/>
            <a:ext cx="3863612" cy="1000892"/>
          </a:xfrm>
          <a:prstGeom prst="utur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7419463" y="3933099"/>
            <a:ext cx="686005" cy="584776"/>
          </a:xfrm>
          <a:prstGeom prst="rect">
            <a:avLst/>
          </a:prstGeom>
          <a:noFill/>
        </p:spPr>
        <p:txBody>
          <a:bodyPr wrap="none" rtlCol="0">
            <a:spAutoFit/>
          </a:bodyPr>
          <a:lstStyle/>
          <a:p>
            <a:r>
              <a:rPr lang="en-US" sz="3200" b="1" dirty="0" smtClean="0">
                <a:solidFill>
                  <a:srgbClr val="6B7D72"/>
                </a:solidFill>
              </a:rPr>
              <a:t>Fit</a:t>
            </a:r>
            <a:endParaRPr lang="en-US" sz="3200" b="1" dirty="0">
              <a:solidFill>
                <a:srgbClr val="6B7D72"/>
              </a:solidFill>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318405925"/>
              </p:ext>
            </p:extLst>
          </p:nvPr>
        </p:nvGraphicFramePr>
        <p:xfrm>
          <a:off x="8110868" y="3862483"/>
          <a:ext cx="581025" cy="790575"/>
        </p:xfrm>
        <a:graphic>
          <a:graphicData uri="http://schemas.openxmlformats.org/presentationml/2006/ole">
            <mc:AlternateContent xmlns:mc="http://schemas.openxmlformats.org/markup-compatibility/2006">
              <mc:Choice xmlns:v="urn:schemas-microsoft-com:vml" Requires="v">
                <p:oleObj spid="_x0000_s5944" name="Equation" r:id="rId6" imgW="190500" imgH="215900" progId="Equation.3">
                  <p:embed/>
                </p:oleObj>
              </mc:Choice>
              <mc:Fallback>
                <p:oleObj name="Equation" r:id="rId6" imgW="190500" imgH="215900" progId="Equation.3">
                  <p:embed/>
                  <p:pic>
                    <p:nvPicPr>
                      <p:cNvPr id="0" name=""/>
                      <p:cNvPicPr/>
                      <p:nvPr/>
                    </p:nvPicPr>
                    <p:blipFill>
                      <a:blip r:embed="rId7"/>
                      <a:stretch>
                        <a:fillRect/>
                      </a:stretch>
                    </p:blipFill>
                    <p:spPr>
                      <a:xfrm>
                        <a:off x="8110868" y="3862483"/>
                        <a:ext cx="581025" cy="790575"/>
                      </a:xfrm>
                      <a:prstGeom prst="rect">
                        <a:avLst/>
                      </a:prstGeom>
                    </p:spPr>
                  </p:pic>
                </p:oleObj>
              </mc:Fallback>
            </mc:AlternateContent>
          </a:graphicData>
        </a:graphic>
      </p:graphicFrame>
      <p:sp>
        <p:nvSpPr>
          <p:cNvPr id="19" name="TextBox 18"/>
          <p:cNvSpPr txBox="1"/>
          <p:nvPr/>
        </p:nvSpPr>
        <p:spPr>
          <a:xfrm>
            <a:off x="2881972" y="5509622"/>
            <a:ext cx="1393330" cy="584776"/>
          </a:xfrm>
          <a:prstGeom prst="rect">
            <a:avLst/>
          </a:prstGeom>
          <a:noFill/>
        </p:spPr>
        <p:txBody>
          <a:bodyPr wrap="none" rtlCol="0">
            <a:spAutoFit/>
          </a:bodyPr>
          <a:lstStyle/>
          <a:p>
            <a:r>
              <a:rPr lang="en-US" sz="3200" dirty="0" smtClean="0"/>
              <a:t>modify</a:t>
            </a:r>
            <a:endParaRPr lang="en-US" sz="3200" dirty="0"/>
          </a:p>
        </p:txBody>
      </p:sp>
      <p:sp>
        <p:nvSpPr>
          <p:cNvPr id="20" name="TextBox 19"/>
          <p:cNvSpPr txBox="1"/>
          <p:nvPr/>
        </p:nvSpPr>
        <p:spPr>
          <a:xfrm>
            <a:off x="2735964" y="4328855"/>
            <a:ext cx="1393330" cy="584776"/>
          </a:xfrm>
          <a:prstGeom prst="rect">
            <a:avLst/>
          </a:prstGeom>
          <a:noFill/>
        </p:spPr>
        <p:txBody>
          <a:bodyPr wrap="none" rtlCol="0">
            <a:spAutoFit/>
          </a:bodyPr>
          <a:lstStyle/>
          <a:p>
            <a:r>
              <a:rPr lang="en-US" sz="3200" dirty="0" smtClean="0"/>
              <a:t>modify</a:t>
            </a:r>
            <a:endParaRPr lang="en-US" sz="3200" dirty="0"/>
          </a:p>
        </p:txBody>
      </p:sp>
      <p:graphicFrame>
        <p:nvGraphicFramePr>
          <p:cNvPr id="21" name="Object 20"/>
          <p:cNvGraphicFramePr>
            <a:graphicFrameLocks noChangeAspect="1"/>
          </p:cNvGraphicFramePr>
          <p:nvPr>
            <p:extLst>
              <p:ext uri="{D42A27DB-BD31-4B8C-83A1-F6EECF244321}">
                <p14:modId xmlns:p14="http://schemas.microsoft.com/office/powerpoint/2010/main" val="1850688629"/>
              </p:ext>
            </p:extLst>
          </p:nvPr>
        </p:nvGraphicFramePr>
        <p:xfrm>
          <a:off x="4043363" y="4321175"/>
          <a:ext cx="736600" cy="652463"/>
        </p:xfrm>
        <a:graphic>
          <a:graphicData uri="http://schemas.openxmlformats.org/presentationml/2006/ole">
            <mc:AlternateContent xmlns:mc="http://schemas.openxmlformats.org/markup-compatibility/2006">
              <mc:Choice xmlns:v="urn:schemas-microsoft-com:vml" Requires="v">
                <p:oleObj spid="_x0000_s5945" name="Equation" r:id="rId8" imgW="241300" imgH="177800" progId="Equation.3">
                  <p:embed/>
                </p:oleObj>
              </mc:Choice>
              <mc:Fallback>
                <p:oleObj name="Equation" r:id="rId8" imgW="241300" imgH="177800" progId="Equation.3">
                  <p:embed/>
                  <p:pic>
                    <p:nvPicPr>
                      <p:cNvPr id="0" name=""/>
                      <p:cNvPicPr/>
                      <p:nvPr/>
                    </p:nvPicPr>
                    <p:blipFill>
                      <a:blip r:embed="rId9"/>
                      <a:stretch>
                        <a:fillRect/>
                      </a:stretch>
                    </p:blipFill>
                    <p:spPr>
                      <a:xfrm>
                        <a:off x="4043363" y="4321175"/>
                        <a:ext cx="736600" cy="652463"/>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398808316"/>
              </p:ext>
            </p:extLst>
          </p:nvPr>
        </p:nvGraphicFramePr>
        <p:xfrm>
          <a:off x="4489899" y="5461653"/>
          <a:ext cx="581025" cy="790575"/>
        </p:xfrm>
        <a:graphic>
          <a:graphicData uri="http://schemas.openxmlformats.org/presentationml/2006/ole">
            <mc:AlternateContent xmlns:mc="http://schemas.openxmlformats.org/markup-compatibility/2006">
              <mc:Choice xmlns:v="urn:schemas-microsoft-com:vml" Requires="v">
                <p:oleObj spid="_x0000_s5946" name="Equation" r:id="rId10" imgW="190500" imgH="215900" progId="Equation.3">
                  <p:embed/>
                </p:oleObj>
              </mc:Choice>
              <mc:Fallback>
                <p:oleObj name="Equation" r:id="rId10" imgW="190500" imgH="215900" progId="Equation.3">
                  <p:embed/>
                  <p:pic>
                    <p:nvPicPr>
                      <p:cNvPr id="0" name=""/>
                      <p:cNvPicPr/>
                      <p:nvPr/>
                    </p:nvPicPr>
                    <p:blipFill>
                      <a:blip r:embed="rId7"/>
                      <a:stretch>
                        <a:fillRect/>
                      </a:stretch>
                    </p:blipFill>
                    <p:spPr>
                      <a:xfrm>
                        <a:off x="4489899" y="5461653"/>
                        <a:ext cx="581025" cy="790575"/>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480724963"/>
              </p:ext>
            </p:extLst>
          </p:nvPr>
        </p:nvGraphicFramePr>
        <p:xfrm>
          <a:off x="3028950" y="1841500"/>
          <a:ext cx="1239838" cy="790575"/>
        </p:xfrm>
        <a:graphic>
          <a:graphicData uri="http://schemas.openxmlformats.org/presentationml/2006/ole">
            <mc:AlternateContent xmlns:mc="http://schemas.openxmlformats.org/markup-compatibility/2006">
              <mc:Choice xmlns:v="urn:schemas-microsoft-com:vml" Requires="v">
                <p:oleObj spid="_x0000_s5947" name="Equation" r:id="rId11" imgW="406400" imgH="215900" progId="Equation.3">
                  <p:embed/>
                </p:oleObj>
              </mc:Choice>
              <mc:Fallback>
                <p:oleObj name="Equation" r:id="rId11" imgW="406400" imgH="215900" progId="Equation.3">
                  <p:embed/>
                  <p:pic>
                    <p:nvPicPr>
                      <p:cNvPr id="0" name=""/>
                      <p:cNvPicPr/>
                      <p:nvPr/>
                    </p:nvPicPr>
                    <p:blipFill>
                      <a:blip r:embed="rId12"/>
                      <a:stretch>
                        <a:fillRect/>
                      </a:stretch>
                    </p:blipFill>
                    <p:spPr>
                      <a:xfrm>
                        <a:off x="3028950" y="1841500"/>
                        <a:ext cx="1239838" cy="790575"/>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402414301"/>
              </p:ext>
            </p:extLst>
          </p:nvPr>
        </p:nvGraphicFramePr>
        <p:xfrm>
          <a:off x="2624138" y="3219450"/>
          <a:ext cx="1549400" cy="790575"/>
        </p:xfrm>
        <a:graphic>
          <a:graphicData uri="http://schemas.openxmlformats.org/presentationml/2006/ole">
            <mc:AlternateContent xmlns:mc="http://schemas.openxmlformats.org/markup-compatibility/2006">
              <mc:Choice xmlns:v="urn:schemas-microsoft-com:vml" Requires="v">
                <p:oleObj spid="_x0000_s5948" name="Equation" r:id="rId13" imgW="508000" imgH="215900" progId="Equation.3">
                  <p:embed/>
                </p:oleObj>
              </mc:Choice>
              <mc:Fallback>
                <p:oleObj name="Equation" r:id="rId13" imgW="508000" imgH="215900" progId="Equation.3">
                  <p:embed/>
                  <p:pic>
                    <p:nvPicPr>
                      <p:cNvPr id="0" name=""/>
                      <p:cNvPicPr/>
                      <p:nvPr/>
                    </p:nvPicPr>
                    <p:blipFill>
                      <a:blip r:embed="rId14"/>
                      <a:stretch>
                        <a:fillRect/>
                      </a:stretch>
                    </p:blipFill>
                    <p:spPr>
                      <a:xfrm>
                        <a:off x="2624138" y="3219450"/>
                        <a:ext cx="1549400" cy="790575"/>
                      </a:xfrm>
                      <a:prstGeom prst="rect">
                        <a:avLst/>
                      </a:prstGeom>
                    </p:spPr>
                  </p:pic>
                </p:oleObj>
              </mc:Fallback>
            </mc:AlternateContent>
          </a:graphicData>
        </a:graphic>
      </p:graphicFrame>
      <p:sp>
        <p:nvSpPr>
          <p:cNvPr id="8" name="Slide Number Placeholder 7"/>
          <p:cNvSpPr>
            <a:spLocks noGrp="1"/>
          </p:cNvSpPr>
          <p:nvPr>
            <p:ph type="sldNum" sz="quarter" idx="12"/>
          </p:nvPr>
        </p:nvSpPr>
        <p:spPr/>
        <p:txBody>
          <a:bodyPr/>
          <a:lstStyle/>
          <a:p>
            <a:fld id="{630FA018-8C4F-B346-88A0-798F02A33B15}" type="slidenum">
              <a:rPr lang="en-US" smtClean="0"/>
              <a:t>5</a:t>
            </a:fld>
            <a:endParaRPr lang="en-US"/>
          </a:p>
        </p:txBody>
      </p:sp>
    </p:spTree>
    <p:extLst>
      <p:ext uri="{BB962C8B-B14F-4D97-AF65-F5344CB8AC3E}">
        <p14:creationId xmlns:p14="http://schemas.microsoft.com/office/powerpoint/2010/main" val="14542662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457200" y="1366232"/>
            <a:ext cx="8229600" cy="4525963"/>
          </a:xfrm>
        </p:spPr>
        <p:txBody>
          <a:bodyPr/>
          <a:lstStyle/>
          <a:p>
            <a:r>
              <a:rPr lang="en-US" dirty="0" smtClean="0"/>
              <a:t>Offset domain </a:t>
            </a:r>
            <a:r>
              <a:rPr lang="en-US" dirty="0" err="1" smtClean="0"/>
              <a:t>vs</a:t>
            </a:r>
            <a:r>
              <a:rPr lang="en-US" dirty="0" smtClean="0"/>
              <a:t> shot</a:t>
            </a:r>
            <a:endParaRPr lang="en-US" dirty="0"/>
          </a:p>
        </p:txBody>
      </p:sp>
      <p:sp>
        <p:nvSpPr>
          <p:cNvPr id="6" name="Isosceles Triangle 5"/>
          <p:cNvSpPr>
            <a:spLocks noChangeAspect="1"/>
          </p:cNvSpPr>
          <p:nvPr/>
        </p:nvSpPr>
        <p:spPr>
          <a:xfrm flipV="1">
            <a:off x="8254254" y="952558"/>
            <a:ext cx="279578" cy="26737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Explosion 1 6"/>
          <p:cNvSpPr/>
          <p:nvPr/>
        </p:nvSpPr>
        <p:spPr>
          <a:xfrm>
            <a:off x="6884108" y="952558"/>
            <a:ext cx="317471" cy="267370"/>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7301833" y="1086254"/>
            <a:ext cx="902294"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351960" y="733345"/>
            <a:ext cx="959780" cy="369332"/>
          </a:xfrm>
          <a:prstGeom prst="rect">
            <a:avLst/>
          </a:prstGeom>
          <a:noFill/>
        </p:spPr>
        <p:txBody>
          <a:bodyPr wrap="none" rtlCol="0">
            <a:spAutoFit/>
          </a:bodyPr>
          <a:lstStyle/>
          <a:p>
            <a:r>
              <a:rPr lang="en-US" dirty="0" smtClean="0"/>
              <a:t>offset=h</a:t>
            </a:r>
            <a:endParaRPr lang="en-US" dirty="0"/>
          </a:p>
        </p:txBody>
      </p:sp>
      <p:sp>
        <p:nvSpPr>
          <p:cNvPr id="11" name="Explosion 1 10"/>
          <p:cNvSpPr/>
          <p:nvPr/>
        </p:nvSpPr>
        <p:spPr>
          <a:xfrm>
            <a:off x="753924" y="5416536"/>
            <a:ext cx="317471" cy="267370"/>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Isosceles Triangle 11"/>
          <p:cNvSpPr>
            <a:spLocks noChangeAspect="1"/>
          </p:cNvSpPr>
          <p:nvPr/>
        </p:nvSpPr>
        <p:spPr>
          <a:xfrm flipV="1">
            <a:off x="1370198" y="5433233"/>
            <a:ext cx="279578" cy="26737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Isosceles Triangle 12"/>
          <p:cNvSpPr>
            <a:spLocks noChangeAspect="1"/>
          </p:cNvSpPr>
          <p:nvPr/>
        </p:nvSpPr>
        <p:spPr>
          <a:xfrm flipV="1">
            <a:off x="1674946" y="5435225"/>
            <a:ext cx="279578" cy="26737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Isosceles Triangle 13"/>
          <p:cNvSpPr>
            <a:spLocks noChangeAspect="1"/>
          </p:cNvSpPr>
          <p:nvPr/>
        </p:nvSpPr>
        <p:spPr>
          <a:xfrm flipV="1">
            <a:off x="1977727" y="5437217"/>
            <a:ext cx="279578" cy="26737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Isosceles Triangle 14"/>
          <p:cNvSpPr>
            <a:spLocks noChangeAspect="1"/>
          </p:cNvSpPr>
          <p:nvPr/>
        </p:nvSpPr>
        <p:spPr>
          <a:xfrm flipV="1">
            <a:off x="2263799" y="5439209"/>
            <a:ext cx="279578" cy="26737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endCxn id="12" idx="0"/>
          </p:cNvCxnSpPr>
          <p:nvPr/>
        </p:nvCxnSpPr>
        <p:spPr>
          <a:xfrm flipV="1">
            <a:off x="1370198" y="5700603"/>
            <a:ext cx="139789" cy="8168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1388874" y="5702596"/>
            <a:ext cx="409152" cy="8149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1388874" y="5704588"/>
            <a:ext cx="711933" cy="8129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1388874" y="5723292"/>
            <a:ext cx="998005" cy="8168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933824" y="5580529"/>
            <a:ext cx="455050" cy="936973"/>
          </a:xfrm>
          <a:prstGeom prst="line">
            <a:avLst/>
          </a:prstGeom>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730792" y="6458944"/>
            <a:ext cx="1261884" cy="369332"/>
          </a:xfrm>
          <a:prstGeom prst="rect">
            <a:avLst/>
          </a:prstGeom>
          <a:noFill/>
        </p:spPr>
        <p:txBody>
          <a:bodyPr wrap="none" rtlCol="0">
            <a:spAutoFit/>
          </a:bodyPr>
          <a:lstStyle/>
          <a:p>
            <a:r>
              <a:rPr lang="en-US" dirty="0" smtClean="0"/>
              <a:t>shot gather</a:t>
            </a:r>
            <a:endParaRPr lang="en-US" dirty="0"/>
          </a:p>
        </p:txBody>
      </p:sp>
      <p:sp>
        <p:nvSpPr>
          <p:cNvPr id="8" name="TextBox 7"/>
          <p:cNvSpPr txBox="1"/>
          <p:nvPr/>
        </p:nvSpPr>
        <p:spPr>
          <a:xfrm>
            <a:off x="792722" y="2054067"/>
            <a:ext cx="1763411" cy="369332"/>
          </a:xfrm>
          <a:prstGeom prst="rect">
            <a:avLst/>
          </a:prstGeom>
          <a:noFill/>
        </p:spPr>
        <p:txBody>
          <a:bodyPr wrap="none" rtlCol="0">
            <a:spAutoFit/>
          </a:bodyPr>
          <a:lstStyle/>
          <a:p>
            <a:r>
              <a:rPr lang="en-US" b="1" dirty="0" smtClean="0">
                <a:solidFill>
                  <a:srgbClr val="FF0000"/>
                </a:solidFill>
              </a:rPr>
              <a:t>smaller</a:t>
            </a:r>
            <a:r>
              <a:rPr lang="en-US" dirty="0" smtClean="0"/>
              <a:t> aperture</a:t>
            </a:r>
            <a:endParaRPr lang="en-US" dirty="0"/>
          </a:p>
        </p:txBody>
      </p:sp>
      <p:sp>
        <p:nvSpPr>
          <p:cNvPr id="22" name="TextBox 21"/>
          <p:cNvSpPr txBox="1"/>
          <p:nvPr/>
        </p:nvSpPr>
        <p:spPr>
          <a:xfrm>
            <a:off x="5550396" y="1612899"/>
            <a:ext cx="1605953" cy="369332"/>
          </a:xfrm>
          <a:prstGeom prst="rect">
            <a:avLst/>
          </a:prstGeom>
          <a:noFill/>
        </p:spPr>
        <p:txBody>
          <a:bodyPr wrap="none" rtlCol="0">
            <a:spAutoFit/>
          </a:bodyPr>
          <a:lstStyle/>
          <a:p>
            <a:r>
              <a:rPr lang="en-US" b="1" dirty="0" smtClean="0">
                <a:solidFill>
                  <a:srgbClr val="FF0000"/>
                </a:solidFill>
              </a:rPr>
              <a:t>larger</a:t>
            </a:r>
            <a:r>
              <a:rPr lang="en-US" dirty="0" smtClean="0"/>
              <a:t> aperture</a:t>
            </a:r>
            <a:endParaRPr lang="en-US" dirty="0"/>
          </a:p>
        </p:txBody>
      </p:sp>
      <p:pic>
        <p:nvPicPr>
          <p:cNvPr id="21" name="Picture 20" descr="Screen Shot 2016-04-20 at 2.01.4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094" y="2425039"/>
            <a:ext cx="2234859" cy="2906172"/>
          </a:xfrm>
          <a:prstGeom prst="rect">
            <a:avLst/>
          </a:prstGeom>
          <a:ln>
            <a:solidFill>
              <a:srgbClr val="4F81BD"/>
            </a:solidFill>
          </a:ln>
        </p:spPr>
      </p:pic>
      <p:pic>
        <p:nvPicPr>
          <p:cNvPr id="23" name="Picture 22" descr="Screen Shot 2016-04-20 at 2.03.2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7293" y="1982231"/>
            <a:ext cx="3545505" cy="4628667"/>
          </a:xfrm>
          <a:prstGeom prst="rect">
            <a:avLst/>
          </a:prstGeom>
          <a:ln>
            <a:solidFill>
              <a:srgbClr val="4F81BD"/>
            </a:solidFill>
          </a:ln>
        </p:spPr>
      </p:pic>
      <p:pic>
        <p:nvPicPr>
          <p:cNvPr id="24" name="Picture 23" descr="Screen Shot 2016-04-20 at 2.04.4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611" y="2359407"/>
            <a:ext cx="2364121" cy="3057129"/>
          </a:xfrm>
          <a:prstGeom prst="rect">
            <a:avLst/>
          </a:prstGeom>
          <a:ln>
            <a:solidFill>
              <a:srgbClr val="FF0000"/>
            </a:solidFill>
          </a:ln>
        </p:spPr>
      </p:pic>
      <p:sp>
        <p:nvSpPr>
          <p:cNvPr id="27" name="Rectangle 26"/>
          <p:cNvSpPr/>
          <p:nvPr/>
        </p:nvSpPr>
        <p:spPr>
          <a:xfrm>
            <a:off x="5323840" y="4349323"/>
            <a:ext cx="111760" cy="141224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p:cNvCxnSpPr>
            <a:endCxn id="24" idx="1"/>
          </p:cNvCxnSpPr>
          <p:nvPr/>
        </p:nvCxnSpPr>
        <p:spPr>
          <a:xfrm flipV="1">
            <a:off x="5435600" y="3887972"/>
            <a:ext cx="887011" cy="46135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5435600" y="5416537"/>
            <a:ext cx="3251200" cy="34502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27" idx="0"/>
          </p:cNvCxnSpPr>
          <p:nvPr/>
        </p:nvCxnSpPr>
        <p:spPr>
          <a:xfrm flipV="1">
            <a:off x="5379720" y="2359407"/>
            <a:ext cx="942891" cy="19899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27" idx="2"/>
          </p:cNvCxnSpPr>
          <p:nvPr/>
        </p:nvCxnSpPr>
        <p:spPr>
          <a:xfrm flipV="1">
            <a:off x="5379720" y="5416536"/>
            <a:ext cx="942891" cy="34502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4087199" y="6490556"/>
            <a:ext cx="1954569" cy="369332"/>
          </a:xfrm>
          <a:prstGeom prst="rect">
            <a:avLst/>
          </a:prstGeom>
          <a:noFill/>
        </p:spPr>
        <p:txBody>
          <a:bodyPr wrap="none" rtlCol="0">
            <a:spAutoFit/>
          </a:bodyPr>
          <a:lstStyle/>
          <a:p>
            <a:r>
              <a:rPr lang="en-US" dirty="0" smtClean="0"/>
              <a:t>common offset bin</a:t>
            </a:r>
            <a:endParaRPr lang="en-US" dirty="0"/>
          </a:p>
        </p:txBody>
      </p:sp>
      <p:sp>
        <p:nvSpPr>
          <p:cNvPr id="41" name="Explosion 1 40"/>
          <p:cNvSpPr/>
          <p:nvPr/>
        </p:nvSpPr>
        <p:spPr>
          <a:xfrm>
            <a:off x="7204013" y="5605205"/>
            <a:ext cx="317471" cy="267370"/>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Isosceles Triangle 41"/>
          <p:cNvSpPr>
            <a:spLocks noChangeAspect="1"/>
          </p:cNvSpPr>
          <p:nvPr/>
        </p:nvSpPr>
        <p:spPr>
          <a:xfrm flipV="1">
            <a:off x="8101587" y="5621902"/>
            <a:ext cx="279578" cy="26737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Isosceles Triangle 43"/>
          <p:cNvSpPr>
            <a:spLocks noChangeAspect="1"/>
          </p:cNvSpPr>
          <p:nvPr/>
        </p:nvSpPr>
        <p:spPr>
          <a:xfrm flipV="1">
            <a:off x="8400792" y="5625886"/>
            <a:ext cx="279578" cy="26737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Isosceles Triangle 44"/>
          <p:cNvSpPr>
            <a:spLocks noChangeAspect="1"/>
          </p:cNvSpPr>
          <p:nvPr/>
        </p:nvSpPr>
        <p:spPr>
          <a:xfrm flipV="1">
            <a:off x="8713888" y="5627878"/>
            <a:ext cx="279578" cy="26737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Explosion 1 49"/>
          <p:cNvSpPr/>
          <p:nvPr/>
        </p:nvSpPr>
        <p:spPr>
          <a:xfrm>
            <a:off x="6842957" y="5608995"/>
            <a:ext cx="317471" cy="267370"/>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1" name="Straight Arrow Connector 50"/>
          <p:cNvCxnSpPr/>
          <p:nvPr/>
        </p:nvCxnSpPr>
        <p:spPr>
          <a:xfrm flipV="1">
            <a:off x="7742168" y="5906572"/>
            <a:ext cx="512086" cy="816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7076905" y="5786498"/>
            <a:ext cx="665263" cy="919673"/>
          </a:xfrm>
          <a:prstGeom prst="line">
            <a:avLst/>
          </a:prstGeom>
        </p:spPr>
        <p:style>
          <a:lnRef idx="2">
            <a:schemeClr val="accent1"/>
          </a:lnRef>
          <a:fillRef idx="0">
            <a:schemeClr val="accent1"/>
          </a:fillRef>
          <a:effectRef idx="1">
            <a:schemeClr val="accent1"/>
          </a:effectRef>
          <a:fontRef idx="minor">
            <a:schemeClr val="tx1"/>
          </a:fontRef>
        </p:style>
      </p:cxnSp>
      <p:sp>
        <p:nvSpPr>
          <p:cNvPr id="56" name="Explosion 1 55"/>
          <p:cNvSpPr/>
          <p:nvPr/>
        </p:nvSpPr>
        <p:spPr>
          <a:xfrm>
            <a:off x="7532069" y="5608995"/>
            <a:ext cx="317471" cy="267370"/>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Arrow Connector 56"/>
          <p:cNvCxnSpPr/>
          <p:nvPr/>
        </p:nvCxnSpPr>
        <p:spPr>
          <a:xfrm flipV="1">
            <a:off x="8016176" y="5910362"/>
            <a:ext cx="512086" cy="816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7350913" y="5790288"/>
            <a:ext cx="665263" cy="919673"/>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V="1">
            <a:off x="8317208" y="5914152"/>
            <a:ext cx="512086" cy="816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7651945" y="5794078"/>
            <a:ext cx="665263" cy="919673"/>
          </a:xfrm>
          <a:prstGeom prst="line">
            <a:avLst/>
          </a:prstGeom>
        </p:spPr>
        <p:style>
          <a:lnRef idx="2">
            <a:schemeClr val="accent1"/>
          </a:lnRef>
          <a:fillRef idx="0">
            <a:schemeClr val="accent1"/>
          </a:fillRef>
          <a:effectRef idx="1">
            <a:schemeClr val="accent1"/>
          </a:effectRef>
          <a:fontRef idx="minor">
            <a:schemeClr val="tx1"/>
          </a:fontRef>
        </p:style>
      </p:cxnSp>
      <p:sp>
        <p:nvSpPr>
          <p:cNvPr id="61" name="Slide Number Placeholder 60"/>
          <p:cNvSpPr>
            <a:spLocks noGrp="1"/>
          </p:cNvSpPr>
          <p:nvPr>
            <p:ph type="sldNum" sz="quarter" idx="12"/>
          </p:nvPr>
        </p:nvSpPr>
        <p:spPr/>
        <p:txBody>
          <a:bodyPr/>
          <a:lstStyle/>
          <a:p>
            <a:fld id="{630FA018-8C4F-B346-88A0-798F02A33B15}" type="slidenum">
              <a:rPr lang="en-US" smtClean="0"/>
              <a:t>6</a:t>
            </a:fld>
            <a:endParaRPr lang="en-US"/>
          </a:p>
        </p:txBody>
      </p:sp>
    </p:spTree>
    <p:extLst>
      <p:ext uri="{BB962C8B-B14F-4D97-AF65-F5344CB8AC3E}">
        <p14:creationId xmlns:p14="http://schemas.microsoft.com/office/powerpoint/2010/main" val="21562367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Dividing data into bins</a:t>
            </a:r>
            <a:endParaRPr lang="en-US" dirty="0"/>
          </a:p>
        </p:txBody>
      </p:sp>
      <p:pic>
        <p:nvPicPr>
          <p:cNvPr id="8" name="Picture 7" descr="COR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74" y="1275629"/>
            <a:ext cx="9144000" cy="2146134"/>
          </a:xfrm>
          <a:prstGeom prst="rect">
            <a:avLst/>
          </a:prstGeom>
        </p:spPr>
      </p:pic>
      <p:sp>
        <p:nvSpPr>
          <p:cNvPr id="9" name="TextBox 8"/>
          <p:cNvSpPr txBox="1"/>
          <p:nvPr/>
        </p:nvSpPr>
        <p:spPr>
          <a:xfrm>
            <a:off x="5834076" y="5359410"/>
            <a:ext cx="3111549" cy="369332"/>
          </a:xfrm>
          <a:prstGeom prst="rect">
            <a:avLst/>
          </a:prstGeom>
          <a:noFill/>
        </p:spPr>
        <p:txBody>
          <a:bodyPr wrap="none" rtlCol="0">
            <a:spAutoFit/>
          </a:bodyPr>
          <a:lstStyle/>
          <a:p>
            <a:r>
              <a:rPr lang="en-US" dirty="0" smtClean="0"/>
              <a:t>Nandi-Dimitrova &amp; </a:t>
            </a:r>
            <a:r>
              <a:rPr lang="en-US" dirty="0" err="1" smtClean="0"/>
              <a:t>Etgen</a:t>
            </a:r>
            <a:r>
              <a:rPr lang="en-US" dirty="0" smtClean="0"/>
              <a:t>, 2016</a:t>
            </a:r>
            <a:endParaRPr lang="en-US" dirty="0"/>
          </a:p>
        </p:txBody>
      </p:sp>
      <p:sp>
        <p:nvSpPr>
          <p:cNvPr id="66" name="Oval 65"/>
          <p:cNvSpPr/>
          <p:nvPr/>
        </p:nvSpPr>
        <p:spPr>
          <a:xfrm>
            <a:off x="976222" y="3871238"/>
            <a:ext cx="2673440" cy="2679192"/>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Oval 66"/>
          <p:cNvSpPr/>
          <p:nvPr/>
        </p:nvSpPr>
        <p:spPr>
          <a:xfrm>
            <a:off x="1226857" y="4088483"/>
            <a:ext cx="2205588" cy="2209706"/>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1510910" y="4406007"/>
            <a:ext cx="1604064" cy="160934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692169" y="3570428"/>
            <a:ext cx="3241545" cy="324612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Isosceles Triangle 89"/>
          <p:cNvSpPr/>
          <p:nvPr/>
        </p:nvSpPr>
        <p:spPr>
          <a:xfrm rot="10800000">
            <a:off x="2050241" y="5034926"/>
            <a:ext cx="499251" cy="384366"/>
          </a:xfrm>
          <a:prstGeom prst="triangl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TextBox 90"/>
          <p:cNvSpPr txBox="1"/>
          <p:nvPr/>
        </p:nvSpPr>
        <p:spPr>
          <a:xfrm>
            <a:off x="3649662" y="3802711"/>
            <a:ext cx="305943" cy="369332"/>
          </a:xfrm>
          <a:prstGeom prst="rect">
            <a:avLst/>
          </a:prstGeom>
          <a:noFill/>
        </p:spPr>
        <p:txBody>
          <a:bodyPr wrap="none" rtlCol="0">
            <a:spAutoFit/>
          </a:bodyPr>
          <a:lstStyle/>
          <a:p>
            <a:r>
              <a:rPr lang="en-US" dirty="0" smtClean="0"/>
              <a:t>h</a:t>
            </a:r>
            <a:endParaRPr lang="en-US" dirty="0"/>
          </a:p>
        </p:txBody>
      </p:sp>
      <p:cxnSp>
        <p:nvCxnSpPr>
          <p:cNvPr id="92" name="Straight Connector 91"/>
          <p:cNvCxnSpPr/>
          <p:nvPr/>
        </p:nvCxnSpPr>
        <p:spPr>
          <a:xfrm flipH="1">
            <a:off x="3282064" y="4088483"/>
            <a:ext cx="367598" cy="3175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Slide Number Placeholder 9"/>
          <p:cNvSpPr>
            <a:spLocks noGrp="1"/>
          </p:cNvSpPr>
          <p:nvPr>
            <p:ph type="sldNum" sz="quarter" idx="12"/>
          </p:nvPr>
        </p:nvSpPr>
        <p:spPr/>
        <p:txBody>
          <a:bodyPr/>
          <a:lstStyle/>
          <a:p>
            <a:fld id="{630FA018-8C4F-B346-88A0-798F02A33B15}" type="slidenum">
              <a:rPr lang="en-US" smtClean="0"/>
              <a:t>7</a:t>
            </a:fld>
            <a:endParaRPr lang="en-US"/>
          </a:p>
        </p:txBody>
      </p:sp>
    </p:spTree>
    <p:extLst>
      <p:ext uri="{BB962C8B-B14F-4D97-AF65-F5344CB8AC3E}">
        <p14:creationId xmlns:p14="http://schemas.microsoft.com/office/powerpoint/2010/main" val="41561472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4"/>
          <p:cNvSpPr>
            <a:spLocks noGrp="1"/>
          </p:cNvSpPr>
          <p:nvPr>
            <p:ph idx="1"/>
          </p:nvPr>
        </p:nvSpPr>
        <p:spPr>
          <a:xfrm>
            <a:off x="457200" y="1600200"/>
            <a:ext cx="8229600" cy="4525963"/>
          </a:xfrm>
        </p:spPr>
        <p:txBody>
          <a:bodyPr/>
          <a:lstStyle/>
          <a:p>
            <a:endParaRPr lang="en-US" dirty="0" smtClean="0"/>
          </a:p>
          <a:p>
            <a:endParaRPr lang="en-US" dirty="0"/>
          </a:p>
          <a:p>
            <a:endParaRPr lang="en-US" dirty="0" smtClean="0"/>
          </a:p>
          <a:p>
            <a:endParaRPr lang="en-US" dirty="0"/>
          </a:p>
          <a:p>
            <a:r>
              <a:rPr lang="en-US" dirty="0" smtClean="0"/>
              <a:t>Constant density acoustic wave-equation</a:t>
            </a:r>
          </a:p>
          <a:p>
            <a:endParaRPr lang="en-US" dirty="0" smtClean="0"/>
          </a:p>
          <a:p>
            <a:r>
              <a:rPr lang="en-US" dirty="0" smtClean="0"/>
              <a:t>Born </a:t>
            </a:r>
            <a:r>
              <a:rPr lang="en-US" dirty="0" smtClean="0"/>
              <a:t>forward modeling operator</a:t>
            </a:r>
          </a:p>
          <a:p>
            <a:endParaRPr lang="en-US" dirty="0"/>
          </a:p>
          <a:p>
            <a:endParaRPr lang="en-US" dirty="0"/>
          </a:p>
        </p:txBody>
      </p:sp>
      <p:sp>
        <p:nvSpPr>
          <p:cNvPr id="2" name="Title 1"/>
          <p:cNvSpPr>
            <a:spLocks noGrp="1"/>
          </p:cNvSpPr>
          <p:nvPr>
            <p:ph type="title"/>
          </p:nvPr>
        </p:nvSpPr>
        <p:spPr/>
        <p:txBody>
          <a:bodyPr>
            <a:normAutofit fontScale="90000"/>
          </a:bodyPr>
          <a:lstStyle/>
          <a:p>
            <a:r>
              <a:rPr lang="en-US" dirty="0" smtClean="0"/>
              <a:t>Least-Squares Migration (inner loop)</a:t>
            </a:r>
            <a:endParaRPr lang="en-US" dirty="0"/>
          </a:p>
        </p:txBody>
      </p:sp>
      <p:sp>
        <p:nvSpPr>
          <p:cNvPr id="7" name="TextBox 6"/>
          <p:cNvSpPr txBox="1"/>
          <p:nvPr/>
        </p:nvSpPr>
        <p:spPr>
          <a:xfrm>
            <a:off x="2637728" y="1439161"/>
            <a:ext cx="4673136" cy="2585323"/>
          </a:xfrm>
          <a:prstGeom prst="rect">
            <a:avLst/>
          </a:prstGeom>
          <a:noFill/>
        </p:spPr>
        <p:txBody>
          <a:bodyPr wrap="square" rtlCol="0">
            <a:spAutoFit/>
          </a:bodyPr>
          <a:lstStyle/>
          <a:p>
            <a:r>
              <a:rPr lang="en-US" dirty="0" smtClean="0">
                <a:solidFill>
                  <a:srgbClr val="1F497D"/>
                </a:solidFill>
              </a:rPr>
              <a:t>c = acoustic velocity</a:t>
            </a:r>
          </a:p>
          <a:p>
            <a:r>
              <a:rPr lang="en-US" dirty="0" smtClean="0">
                <a:solidFill>
                  <a:srgbClr val="1F497D"/>
                </a:solidFill>
              </a:rPr>
              <a:t>p = pressure</a:t>
            </a:r>
          </a:p>
          <a:p>
            <a:r>
              <a:rPr lang="en-US" dirty="0" smtClean="0">
                <a:solidFill>
                  <a:srgbClr val="1F497D"/>
                </a:solidFill>
              </a:rPr>
              <a:t>f = source function</a:t>
            </a:r>
          </a:p>
          <a:p>
            <a:r>
              <a:rPr lang="en-US" dirty="0" smtClean="0">
                <a:solidFill>
                  <a:srgbClr val="1F497D"/>
                </a:solidFill>
              </a:rPr>
              <a:t>G=Greens function solution</a:t>
            </a:r>
          </a:p>
          <a:p>
            <a:r>
              <a:rPr lang="en-US" dirty="0" err="1">
                <a:solidFill>
                  <a:srgbClr val="1F497D"/>
                </a:solidFill>
              </a:rPr>
              <a:t>δG</a:t>
            </a:r>
            <a:r>
              <a:rPr lang="en-US" dirty="0">
                <a:solidFill>
                  <a:srgbClr val="1F497D"/>
                </a:solidFill>
              </a:rPr>
              <a:t> = perturbation of Greens </a:t>
            </a:r>
            <a:r>
              <a:rPr lang="en-US" dirty="0" smtClean="0">
                <a:solidFill>
                  <a:srgbClr val="1F497D"/>
                </a:solidFill>
              </a:rPr>
              <a:t>function</a:t>
            </a:r>
          </a:p>
          <a:p>
            <a:r>
              <a:rPr lang="en-US" dirty="0" err="1" smtClean="0">
                <a:solidFill>
                  <a:srgbClr val="1F497D"/>
                </a:solidFill>
              </a:rPr>
              <a:t>δm</a:t>
            </a:r>
            <a:r>
              <a:rPr lang="en-US" dirty="0" smtClean="0">
                <a:solidFill>
                  <a:srgbClr val="1F497D"/>
                </a:solidFill>
              </a:rPr>
              <a:t> = velocity perturbation</a:t>
            </a:r>
          </a:p>
          <a:p>
            <a:r>
              <a:rPr lang="en-US" dirty="0" smtClean="0">
                <a:solidFill>
                  <a:srgbClr val="1F497D"/>
                </a:solidFill>
              </a:rPr>
              <a:t>x’ = subsurface point at time t’</a:t>
            </a:r>
          </a:p>
          <a:p>
            <a:r>
              <a:rPr lang="en-US" dirty="0" err="1" smtClean="0">
                <a:solidFill>
                  <a:srgbClr val="1F497D"/>
                </a:solidFill>
              </a:rPr>
              <a:t>x</a:t>
            </a:r>
            <a:r>
              <a:rPr lang="en-US" baseline="-25000" dirty="0" err="1" smtClean="0">
                <a:solidFill>
                  <a:srgbClr val="1F497D"/>
                </a:solidFill>
              </a:rPr>
              <a:t>r</a:t>
            </a:r>
            <a:r>
              <a:rPr lang="en-US" dirty="0" smtClean="0">
                <a:solidFill>
                  <a:srgbClr val="1F497D"/>
                </a:solidFill>
              </a:rPr>
              <a:t> = receiver location at time t</a:t>
            </a:r>
          </a:p>
          <a:p>
            <a:r>
              <a:rPr lang="en-US" dirty="0" err="1" smtClean="0">
                <a:solidFill>
                  <a:srgbClr val="1F497D"/>
                </a:solidFill>
              </a:rPr>
              <a:t>x</a:t>
            </a:r>
            <a:r>
              <a:rPr lang="en-US" baseline="-25000" dirty="0" err="1" smtClean="0">
                <a:solidFill>
                  <a:srgbClr val="1F497D"/>
                </a:solidFill>
              </a:rPr>
              <a:t>s</a:t>
            </a:r>
            <a:r>
              <a:rPr lang="en-US" dirty="0" smtClean="0">
                <a:solidFill>
                  <a:srgbClr val="1F497D"/>
                </a:solidFill>
              </a:rPr>
              <a:t> = source location at time 0</a:t>
            </a:r>
          </a:p>
        </p:txBody>
      </p:sp>
      <p:pic>
        <p:nvPicPr>
          <p:cNvPr id="12" name="Picture 11"/>
          <p:cNvPicPr>
            <a:picLocks noChangeAspect="1"/>
          </p:cNvPicPr>
          <p:nvPr/>
        </p:nvPicPr>
        <p:blipFill>
          <a:blip r:embed="rId3"/>
          <a:stretch>
            <a:fillRect/>
          </a:stretch>
        </p:blipFill>
        <p:spPr>
          <a:xfrm>
            <a:off x="2078000" y="4227296"/>
            <a:ext cx="3911600" cy="1244600"/>
          </a:xfrm>
          <a:prstGeom prst="rect">
            <a:avLst/>
          </a:prstGeom>
        </p:spPr>
      </p:pic>
      <p:pic>
        <p:nvPicPr>
          <p:cNvPr id="13" name="Picture 12"/>
          <p:cNvPicPr>
            <a:picLocks noChangeAspect="1"/>
          </p:cNvPicPr>
          <p:nvPr/>
        </p:nvPicPr>
        <p:blipFill>
          <a:blip r:embed="rId4"/>
          <a:stretch>
            <a:fillRect/>
          </a:stretch>
        </p:blipFill>
        <p:spPr>
          <a:xfrm>
            <a:off x="0" y="5407296"/>
            <a:ext cx="9144000" cy="1047880"/>
          </a:xfrm>
          <a:prstGeom prst="rect">
            <a:avLst/>
          </a:prstGeom>
        </p:spPr>
      </p:pic>
      <p:pic>
        <p:nvPicPr>
          <p:cNvPr id="14" name="Picture 13"/>
          <p:cNvPicPr>
            <a:picLocks noChangeAspect="1"/>
          </p:cNvPicPr>
          <p:nvPr/>
        </p:nvPicPr>
        <p:blipFill>
          <a:blip r:embed="rId5"/>
          <a:stretch>
            <a:fillRect/>
          </a:stretch>
        </p:blipFill>
        <p:spPr>
          <a:xfrm>
            <a:off x="6408379" y="4659095"/>
            <a:ext cx="762000" cy="368300"/>
          </a:xfrm>
          <a:prstGeom prst="rect">
            <a:avLst/>
          </a:prstGeom>
        </p:spPr>
      </p:pic>
      <p:sp>
        <p:nvSpPr>
          <p:cNvPr id="15" name="Slide Number Placeholder 14"/>
          <p:cNvSpPr>
            <a:spLocks noGrp="1"/>
          </p:cNvSpPr>
          <p:nvPr>
            <p:ph type="sldNum" sz="quarter" idx="12"/>
          </p:nvPr>
        </p:nvSpPr>
        <p:spPr/>
        <p:txBody>
          <a:bodyPr/>
          <a:lstStyle/>
          <a:p>
            <a:fld id="{630FA018-8C4F-B346-88A0-798F02A33B15}" type="slidenum">
              <a:rPr lang="en-US" smtClean="0"/>
              <a:t>8</a:t>
            </a:fld>
            <a:endParaRPr lang="en-US"/>
          </a:p>
        </p:txBody>
      </p:sp>
    </p:spTree>
    <p:extLst>
      <p:ext uri="{BB962C8B-B14F-4D97-AF65-F5344CB8AC3E}">
        <p14:creationId xmlns:p14="http://schemas.microsoft.com/office/powerpoint/2010/main" val="2179578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LSM </a:t>
            </a:r>
            <a:r>
              <a:rPr lang="en-US" dirty="0" smtClean="0"/>
              <a:t>(inner loop)</a:t>
            </a:r>
            <a:endParaRPr lang="en-US" dirty="0"/>
          </a:p>
        </p:txBody>
      </p:sp>
      <p:sp>
        <p:nvSpPr>
          <p:cNvPr id="5" name="Content Placeholder 4"/>
          <p:cNvSpPr>
            <a:spLocks noGrp="1"/>
          </p:cNvSpPr>
          <p:nvPr>
            <p:ph idx="1"/>
          </p:nvPr>
        </p:nvSpPr>
        <p:spPr/>
        <p:txBody>
          <a:bodyPr/>
          <a:lstStyle/>
          <a:p>
            <a:r>
              <a:rPr lang="en-US" dirty="0" smtClean="0"/>
              <a:t>Apply </a:t>
            </a:r>
            <a:r>
              <a:rPr lang="en-US" dirty="0" smtClean="0"/>
              <a:t>to model perturbation to generate predicted </a:t>
            </a:r>
            <a:r>
              <a:rPr lang="en-US" dirty="0" smtClean="0"/>
              <a:t>data</a:t>
            </a:r>
          </a:p>
          <a:p>
            <a:endParaRPr lang="en-US" dirty="0"/>
          </a:p>
          <a:p>
            <a:r>
              <a:rPr lang="en-US" dirty="0" smtClean="0">
                <a:solidFill>
                  <a:schemeClr val="bg1">
                    <a:lumMod val="85000"/>
                  </a:schemeClr>
                </a:solidFill>
              </a:rPr>
              <a:t>Minimize LS objective function</a:t>
            </a:r>
            <a:endParaRPr lang="en-US" dirty="0" smtClean="0">
              <a:solidFill>
                <a:schemeClr val="bg1">
                  <a:lumMod val="85000"/>
                </a:schemeClr>
              </a:solidFill>
            </a:endParaRPr>
          </a:p>
          <a:p>
            <a:pPr marL="0" indent="0">
              <a:buNone/>
            </a:pPr>
            <a:endParaRPr lang="en-US" dirty="0" smtClean="0">
              <a:solidFill>
                <a:schemeClr val="bg1">
                  <a:lumMod val="85000"/>
                </a:schemeClr>
              </a:solidFill>
            </a:endParaRPr>
          </a:p>
          <a:p>
            <a:pPr marL="0" indent="0">
              <a:buNone/>
            </a:pPr>
            <a:endParaRPr lang="en-US" dirty="0" smtClean="0">
              <a:solidFill>
                <a:schemeClr val="bg1">
                  <a:lumMod val="85000"/>
                </a:schemeClr>
              </a:solidFill>
            </a:endParaRPr>
          </a:p>
          <a:p>
            <a:r>
              <a:rPr lang="en-US" dirty="0" smtClean="0">
                <a:solidFill>
                  <a:schemeClr val="bg1">
                    <a:lumMod val="85000"/>
                  </a:schemeClr>
                </a:solidFill>
              </a:rPr>
              <a:t>Put gradient into conjugate gradient solver for model update</a:t>
            </a:r>
          </a:p>
          <a:p>
            <a:endParaRPr lang="en-US" dirty="0"/>
          </a:p>
        </p:txBody>
      </p:sp>
      <p:pic>
        <p:nvPicPr>
          <p:cNvPr id="6" name="Picture 5"/>
          <p:cNvPicPr>
            <a:picLocks noChangeAspect="1"/>
          </p:cNvPicPr>
          <p:nvPr/>
        </p:nvPicPr>
        <p:blipFill>
          <a:blip r:embed="rId3"/>
          <a:stretch>
            <a:fillRect/>
          </a:stretch>
        </p:blipFill>
        <p:spPr>
          <a:xfrm>
            <a:off x="266700" y="2630220"/>
            <a:ext cx="8597900" cy="723900"/>
          </a:xfrm>
          <a:prstGeom prst="rect">
            <a:avLst/>
          </a:prstGeom>
        </p:spPr>
      </p:pic>
      <p:pic>
        <p:nvPicPr>
          <p:cNvPr id="7" name="Picture 6"/>
          <p:cNvPicPr>
            <a:picLocks noChangeAspect="1"/>
          </p:cNvPicPr>
          <p:nvPr/>
        </p:nvPicPr>
        <p:blipFill>
          <a:blip r:embed="rId4">
            <a:duotone>
              <a:schemeClr val="bg2">
                <a:shade val="45000"/>
                <a:satMod val="135000"/>
              </a:schemeClr>
              <a:prstClr val="white"/>
            </a:duotone>
          </a:blip>
          <a:stretch>
            <a:fillRect/>
          </a:stretch>
        </p:blipFill>
        <p:spPr>
          <a:xfrm>
            <a:off x="1612900" y="3830746"/>
            <a:ext cx="5918200" cy="939800"/>
          </a:xfrm>
          <a:prstGeom prst="rect">
            <a:avLst/>
          </a:prstGeom>
        </p:spPr>
      </p:pic>
      <p:sp>
        <p:nvSpPr>
          <p:cNvPr id="8" name="TextBox 7"/>
          <p:cNvSpPr txBox="1"/>
          <p:nvPr/>
        </p:nvSpPr>
        <p:spPr>
          <a:xfrm>
            <a:off x="5496746" y="4426164"/>
            <a:ext cx="3367854" cy="646331"/>
          </a:xfrm>
          <a:prstGeom prst="rect">
            <a:avLst/>
          </a:prstGeom>
          <a:noFill/>
        </p:spPr>
        <p:txBody>
          <a:bodyPr wrap="none" rtlCol="0">
            <a:spAutoFit/>
          </a:bodyPr>
          <a:lstStyle/>
          <a:p>
            <a:r>
              <a:rPr lang="en-US" dirty="0" err="1" smtClean="0">
                <a:solidFill>
                  <a:schemeClr val="accent1">
                    <a:lumMod val="20000"/>
                    <a:lumOff val="80000"/>
                  </a:schemeClr>
                </a:solidFill>
              </a:rPr>
              <a:t>d</a:t>
            </a:r>
            <a:r>
              <a:rPr lang="en-US" baseline="-25000" dirty="0" err="1" smtClean="0">
                <a:solidFill>
                  <a:schemeClr val="accent1">
                    <a:lumMod val="20000"/>
                    <a:lumOff val="80000"/>
                  </a:schemeClr>
                </a:solidFill>
              </a:rPr>
              <a:t>m</a:t>
            </a:r>
            <a:r>
              <a:rPr lang="en-US" dirty="0" smtClean="0">
                <a:solidFill>
                  <a:schemeClr val="accent1">
                    <a:lumMod val="20000"/>
                    <a:lumOff val="80000"/>
                  </a:schemeClr>
                </a:solidFill>
              </a:rPr>
              <a:t>=modeled data</a:t>
            </a:r>
          </a:p>
          <a:p>
            <a:r>
              <a:rPr lang="en-US" dirty="0" smtClean="0">
                <a:solidFill>
                  <a:schemeClr val="accent1">
                    <a:lumMod val="20000"/>
                    <a:lumOff val="80000"/>
                  </a:schemeClr>
                </a:solidFill>
              </a:rPr>
              <a:t>d’=recorded data after </a:t>
            </a:r>
            <a:r>
              <a:rPr lang="en-US" dirty="0" err="1" smtClean="0">
                <a:solidFill>
                  <a:schemeClr val="accent1">
                    <a:lumMod val="20000"/>
                    <a:lumOff val="80000"/>
                  </a:schemeClr>
                </a:solidFill>
              </a:rPr>
              <a:t>demultiple</a:t>
            </a:r>
            <a:endParaRPr lang="en-US" dirty="0">
              <a:solidFill>
                <a:schemeClr val="accent1">
                  <a:lumMod val="20000"/>
                  <a:lumOff val="80000"/>
                </a:schemeClr>
              </a:solidFill>
            </a:endParaRPr>
          </a:p>
        </p:txBody>
      </p:sp>
      <p:pic>
        <p:nvPicPr>
          <p:cNvPr id="9" name="Picture 8"/>
          <p:cNvPicPr>
            <a:picLocks noChangeAspect="1"/>
          </p:cNvPicPr>
          <p:nvPr/>
        </p:nvPicPr>
        <p:blipFill>
          <a:blip r:embed="rId5">
            <a:duotone>
              <a:schemeClr val="bg2">
                <a:shade val="45000"/>
                <a:satMod val="135000"/>
              </a:schemeClr>
              <a:prstClr val="white"/>
            </a:duotone>
          </a:blip>
          <a:stretch>
            <a:fillRect/>
          </a:stretch>
        </p:blipFill>
        <p:spPr>
          <a:xfrm>
            <a:off x="0" y="5934972"/>
            <a:ext cx="9144000" cy="578623"/>
          </a:xfrm>
          <a:prstGeom prst="rect">
            <a:avLst/>
          </a:prstGeom>
        </p:spPr>
      </p:pic>
      <p:sp>
        <p:nvSpPr>
          <p:cNvPr id="10" name="TextBox 9"/>
          <p:cNvSpPr txBox="1"/>
          <p:nvPr/>
        </p:nvSpPr>
        <p:spPr>
          <a:xfrm>
            <a:off x="5957622" y="2329473"/>
            <a:ext cx="2906978" cy="369332"/>
          </a:xfrm>
          <a:prstGeom prst="rect">
            <a:avLst/>
          </a:prstGeom>
          <a:noFill/>
        </p:spPr>
        <p:txBody>
          <a:bodyPr wrap="none" rtlCol="0">
            <a:spAutoFit/>
          </a:bodyPr>
          <a:lstStyle/>
          <a:p>
            <a:r>
              <a:rPr lang="en-US" dirty="0" smtClean="0">
                <a:solidFill>
                  <a:schemeClr val="tx2"/>
                </a:solidFill>
              </a:rPr>
              <a:t>h’=common offset bin center</a:t>
            </a:r>
          </a:p>
        </p:txBody>
      </p:sp>
      <p:sp>
        <p:nvSpPr>
          <p:cNvPr id="11" name="TextBox 10"/>
          <p:cNvSpPr txBox="1"/>
          <p:nvPr/>
        </p:nvSpPr>
        <p:spPr>
          <a:xfrm>
            <a:off x="5779822" y="5535066"/>
            <a:ext cx="2813653" cy="646331"/>
          </a:xfrm>
          <a:prstGeom prst="rect">
            <a:avLst/>
          </a:prstGeom>
          <a:noFill/>
        </p:spPr>
        <p:txBody>
          <a:bodyPr wrap="none" rtlCol="0">
            <a:spAutoFit/>
          </a:bodyPr>
          <a:lstStyle/>
          <a:p>
            <a:r>
              <a:rPr lang="en-US" dirty="0" smtClean="0">
                <a:solidFill>
                  <a:schemeClr val="accent1">
                    <a:lumMod val="20000"/>
                    <a:lumOff val="80000"/>
                  </a:schemeClr>
                </a:solidFill>
              </a:rPr>
              <a:t>h= ½ surface offset distance</a:t>
            </a:r>
          </a:p>
          <a:p>
            <a:r>
              <a:rPr lang="en-US" dirty="0" smtClean="0">
                <a:solidFill>
                  <a:schemeClr val="accent1">
                    <a:lumMod val="20000"/>
                    <a:lumOff val="80000"/>
                  </a:schemeClr>
                </a:solidFill>
              </a:rPr>
              <a:t>h’+/- 2h=common offset bin</a:t>
            </a:r>
          </a:p>
        </p:txBody>
      </p:sp>
      <p:sp>
        <p:nvSpPr>
          <p:cNvPr id="3" name="Slide Number Placeholder 2"/>
          <p:cNvSpPr>
            <a:spLocks noGrp="1"/>
          </p:cNvSpPr>
          <p:nvPr>
            <p:ph type="sldNum" sz="quarter" idx="12"/>
          </p:nvPr>
        </p:nvSpPr>
        <p:spPr/>
        <p:txBody>
          <a:bodyPr/>
          <a:lstStyle/>
          <a:p>
            <a:fld id="{630FA018-8C4F-B346-88A0-798F02A33B15}" type="slidenum">
              <a:rPr lang="en-US" smtClean="0"/>
              <a:t>9</a:t>
            </a:fld>
            <a:endParaRPr lang="en-US"/>
          </a:p>
        </p:txBody>
      </p:sp>
    </p:spTree>
    <p:extLst>
      <p:ext uri="{BB962C8B-B14F-4D97-AF65-F5344CB8AC3E}">
        <p14:creationId xmlns:p14="http://schemas.microsoft.com/office/powerpoint/2010/main" val="170597511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8704</TotalTime>
  <Words>1464</Words>
  <Application>Microsoft Macintosh PowerPoint</Application>
  <PresentationFormat>On-screen Show (4:3)</PresentationFormat>
  <Paragraphs>193</Paragraphs>
  <Slides>23</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26" baseType="lpstr">
      <vt:lpstr>Office Theme</vt:lpstr>
      <vt:lpstr>Equation</vt:lpstr>
      <vt:lpstr>Microsoft Equation</vt:lpstr>
      <vt:lpstr>Papia Nandi-Dimitrova</vt:lpstr>
      <vt:lpstr>Common-offset Extended Full-Waveform Inversion</vt:lpstr>
      <vt:lpstr>EFWI: The Extended Domain</vt:lpstr>
      <vt:lpstr>EFWI: Separation of Scales</vt:lpstr>
      <vt:lpstr>EFWI: Two loops</vt:lpstr>
      <vt:lpstr>Motivation</vt:lpstr>
      <vt:lpstr>Dividing data into bins</vt:lpstr>
      <vt:lpstr>Least-Squares Migration (inner loop)</vt:lpstr>
      <vt:lpstr>LSM (inner loop)</vt:lpstr>
      <vt:lpstr>LSM (inner loop)</vt:lpstr>
      <vt:lpstr>LSM (inner loop)</vt:lpstr>
      <vt:lpstr>PowerPoint Presentation</vt:lpstr>
      <vt:lpstr>PowerPoint Presentation</vt:lpstr>
      <vt:lpstr>PowerPoint Presentation</vt:lpstr>
      <vt:lpstr>Least-Squares Migrated Gathers</vt:lpstr>
      <vt:lpstr>PowerPoint Presentation</vt:lpstr>
      <vt:lpstr>LSM vs RTM</vt:lpstr>
      <vt:lpstr>Field Area: Viking Graben</vt:lpstr>
      <vt:lpstr>PowerPoint Presentation</vt:lpstr>
      <vt:lpstr>CORTM Gathers</vt:lpstr>
      <vt:lpstr>EFWI: Two loops</vt:lpstr>
      <vt:lpstr>DSO (outer loop)</vt:lpstr>
      <vt:lpstr>Future Work</vt:lpstr>
    </vt:vector>
  </TitlesOfParts>
  <Company>Rice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Papia Nandi-Dimitrova</dc:creator>
  <cp:lastModifiedBy>Papia Nandi-Dimitrova</cp:lastModifiedBy>
  <cp:revision>233</cp:revision>
  <dcterms:created xsi:type="dcterms:W3CDTF">2016-03-15T04:01:39Z</dcterms:created>
  <dcterms:modified xsi:type="dcterms:W3CDTF">2016-04-25T00:53:03Z</dcterms:modified>
</cp:coreProperties>
</file>