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m4v" ContentType="video/unknown"/>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Microsoft_Equation1.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Microsoft_Equation2.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Microsoft_Equation3.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7" r:id="rId2"/>
    <p:sldId id="389" r:id="rId3"/>
    <p:sldId id="296" r:id="rId4"/>
    <p:sldId id="327" r:id="rId5"/>
    <p:sldId id="285" r:id="rId6"/>
    <p:sldId id="276" r:id="rId7"/>
    <p:sldId id="259" r:id="rId8"/>
    <p:sldId id="381" r:id="rId9"/>
    <p:sldId id="382" r:id="rId10"/>
    <p:sldId id="383" r:id="rId11"/>
    <p:sldId id="378" r:id="rId12"/>
    <p:sldId id="391" r:id="rId13"/>
    <p:sldId id="377" r:id="rId14"/>
    <p:sldId id="392" r:id="rId15"/>
    <p:sldId id="386" r:id="rId16"/>
    <p:sldId id="380" r:id="rId17"/>
    <p:sldId id="385" r:id="rId18"/>
    <p:sldId id="388" r:id="rId19"/>
    <p:sldId id="387" r:id="rId20"/>
    <p:sldId id="390" r:id="rId21"/>
    <p:sldId id="384" r:id="rId22"/>
    <p:sldId id="374" r:id="rId23"/>
    <p:sldId id="35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736" autoAdjust="0"/>
  </p:normalViewPr>
  <p:slideViewPr>
    <p:cSldViewPr snapToGrid="0" snapToObjects="1">
      <p:cViewPr>
        <p:scale>
          <a:sx n="72" d="100"/>
          <a:sy n="72" d="100"/>
        </p:scale>
        <p:origin x="-536"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 Id="rId3"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CE4E95-94FE-D343-8BB1-62C32B6CA846}" type="datetimeFigureOut">
              <a:rPr lang="en-US" smtClean="0"/>
              <a:t>4/30/14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8E2C04-6097-834E-A95D-1FBEF91A4AF6}" type="slidenum">
              <a:rPr lang="en-US" smtClean="0"/>
              <a:t>‹#›</a:t>
            </a:fld>
            <a:endParaRPr lang="en-US"/>
          </a:p>
        </p:txBody>
      </p:sp>
    </p:spTree>
    <p:extLst>
      <p:ext uri="{BB962C8B-B14F-4D97-AF65-F5344CB8AC3E}">
        <p14:creationId xmlns:p14="http://schemas.microsoft.com/office/powerpoint/2010/main" val="27240076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EA8EE-4509-B544-AF9E-86EDECEEDABE}" type="datetimeFigureOut">
              <a:rPr lang="en-US" smtClean="0"/>
              <a:t>4/30/14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D90C8-C6DE-D84F-B934-0AE0B4BE03B2}" type="slidenum">
              <a:rPr lang="en-US" smtClean="0"/>
              <a:t>‹#›</a:t>
            </a:fld>
            <a:endParaRPr lang="en-US"/>
          </a:p>
        </p:txBody>
      </p:sp>
    </p:spTree>
    <p:extLst>
      <p:ext uri="{BB962C8B-B14F-4D97-AF65-F5344CB8AC3E}">
        <p14:creationId xmlns:p14="http://schemas.microsoft.com/office/powerpoint/2010/main" val="4183656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AD90C8-C6DE-D84F-B934-0AE0B4BE03B2}" type="slidenum">
              <a:rPr lang="en-US" smtClean="0"/>
              <a:t>1</a:t>
            </a:fld>
            <a:endParaRPr lang="en-US"/>
          </a:p>
        </p:txBody>
      </p:sp>
    </p:spTree>
    <p:extLst>
      <p:ext uri="{BB962C8B-B14F-4D97-AF65-F5344CB8AC3E}">
        <p14:creationId xmlns:p14="http://schemas.microsoft.com/office/powerpoint/2010/main" val="934156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D90C8-C6DE-D84F-B934-0AE0B4BE03B2}" type="slidenum">
              <a:rPr lang="en-US" smtClean="0"/>
              <a:t>23</a:t>
            </a:fld>
            <a:endParaRPr lang="en-US"/>
          </a:p>
        </p:txBody>
      </p:sp>
    </p:spTree>
    <p:extLst>
      <p:ext uri="{BB962C8B-B14F-4D97-AF65-F5344CB8AC3E}">
        <p14:creationId xmlns:p14="http://schemas.microsoft.com/office/powerpoint/2010/main" val="220140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acoustic waves propagate through differing rock</a:t>
            </a:r>
            <a:r>
              <a:rPr lang="en-US" sz="1200" kern="1200" baseline="0" dirty="0" smtClean="0">
                <a:solidFill>
                  <a:schemeClr val="tx1"/>
                </a:solidFill>
                <a:effectLst/>
                <a:latin typeface="+mn-lt"/>
                <a:ea typeface="+mn-ea"/>
                <a:cs typeface="+mn-cs"/>
              </a:rPr>
              <a:t> types</a:t>
            </a:r>
            <a:r>
              <a:rPr lang="en-US" sz="1200" kern="1200" dirty="0" smtClean="0">
                <a:solidFill>
                  <a:schemeClr val="tx1"/>
                </a:solidFill>
                <a:effectLst/>
                <a:latin typeface="+mn-lt"/>
                <a:ea typeface="+mn-ea"/>
                <a:cs typeface="+mn-cs"/>
              </a:rPr>
              <a:t>, fluids, stress fields, temperature and pressure regimes, they experience changes in velocity, and can hence provide information about these subsurface properties. The subsequent interpretation of velocities and subsurface images can be used to predict reservoir and hazard characteristics for geoscientists, structural and drilling engineers, and other parties interested in obtaining information about the subsurface. Estimating these velocities is a difficult problem because there are many unknown variables.</a:t>
            </a:r>
            <a:r>
              <a:rPr lang="en-US" sz="1200" kern="1200" baseline="0" dirty="0" smtClean="0">
                <a:solidFill>
                  <a:schemeClr val="tx1"/>
                </a:solidFill>
                <a:effectLst/>
                <a:latin typeface="+mn-lt"/>
                <a:ea typeface="+mn-ea"/>
                <a:cs typeface="+mn-cs"/>
              </a:rPr>
              <a:t> Yet the accuracy of their estimation plays a large role in the quality of seismic image that can be reconstructed from recorded seismic data. My thesis project seeks to reduce the uncertainties in estimating the speed with which acoustic velocities propagate through an inverse method called FWI. </a:t>
            </a:r>
            <a:r>
              <a:rPr lang="en-US" sz="1200" kern="1200" dirty="0" smtClean="0">
                <a:solidFill>
                  <a:schemeClr val="tx1"/>
                </a:solidFill>
                <a:latin typeface="+mn-lt"/>
                <a:ea typeface="+mn-ea"/>
                <a:cs typeface="+mn-cs"/>
              </a:rPr>
              <a:t>FWI attempts to explain data, d, via a model m of earth structure, the two being connected by a modeling operator F. You compute F[m] by solving partial differential equations.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 popular formulation of FWI: choose m to minimize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(F[m]-d}^T(F[m]-d).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This is a hard nonlinear problem. </a:t>
            </a:r>
            <a:endParaRPr lang="en-US" dirty="0"/>
          </a:p>
        </p:txBody>
      </p:sp>
      <p:sp>
        <p:nvSpPr>
          <p:cNvPr id="4" name="Slide Number Placeholder 3"/>
          <p:cNvSpPr>
            <a:spLocks noGrp="1"/>
          </p:cNvSpPr>
          <p:nvPr>
            <p:ph type="sldNum" sz="quarter" idx="10"/>
          </p:nvPr>
        </p:nvSpPr>
        <p:spPr/>
        <p:txBody>
          <a:bodyPr/>
          <a:lstStyle/>
          <a:p>
            <a:fld id="{DBAD90C8-C6DE-D84F-B934-0AE0B4BE03B2}" type="slidenum">
              <a:rPr lang="en-US" smtClean="0"/>
              <a:t>2</a:t>
            </a:fld>
            <a:endParaRPr lang="en-US"/>
          </a:p>
        </p:txBody>
      </p:sp>
    </p:spTree>
    <p:extLst>
      <p:ext uri="{BB962C8B-B14F-4D97-AF65-F5344CB8AC3E}">
        <p14:creationId xmlns:p14="http://schemas.microsoft.com/office/powerpoint/2010/main" val="297848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hard </a:t>
            </a:r>
            <a:r>
              <a:rPr lang="en-US" baseline="0" dirty="0" smtClean="0"/>
              <a:t>because many velocity models can fit the data up to some small threshold. </a:t>
            </a:r>
            <a:r>
              <a:rPr lang="en-US" baseline="0" dirty="0" err="1" smtClean="0"/>
              <a:t>Odile</a:t>
            </a:r>
            <a:r>
              <a:rPr lang="en-US" baseline="0" dirty="0" smtClean="0"/>
              <a:t> Gauthier’s landmark paper illustrates  with the inversion of what she called the Camembert model. The true model is a cylinder with a volume and edges that define it. She was able to recover only the edges of the model, which correspond to a short wavelength or reflectivity of the velocity model. She found that the long wavelength or low spatial frequency, represented by the volume of the camembert, hard to recover – because they are non-linear to the predicted data.</a:t>
            </a:r>
            <a:endParaRPr lang="en-US" dirty="0"/>
          </a:p>
        </p:txBody>
      </p:sp>
      <p:sp>
        <p:nvSpPr>
          <p:cNvPr id="4" name="Slide Number Placeholder 3"/>
          <p:cNvSpPr>
            <a:spLocks noGrp="1"/>
          </p:cNvSpPr>
          <p:nvPr>
            <p:ph type="sldNum" sz="quarter" idx="10"/>
          </p:nvPr>
        </p:nvSpPr>
        <p:spPr/>
        <p:txBody>
          <a:bodyPr/>
          <a:lstStyle/>
          <a:p>
            <a:fld id="{DBAD90C8-C6DE-D84F-B934-0AE0B4BE03B2}" type="slidenum">
              <a:rPr lang="en-US" smtClean="0"/>
              <a:t>3</a:t>
            </a:fld>
            <a:endParaRPr lang="en-US"/>
          </a:p>
        </p:txBody>
      </p:sp>
    </p:spTree>
    <p:extLst>
      <p:ext uri="{BB962C8B-B14F-4D97-AF65-F5344CB8AC3E}">
        <p14:creationId xmlns:p14="http://schemas.microsoft.com/office/powerpoint/2010/main" val="350922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 low spatial frequency information, the model given by FWI may be one of several</a:t>
            </a:r>
            <a:r>
              <a:rPr lang="en-US" baseline="0" dirty="0" smtClean="0"/>
              <a:t> that can predict recorded data to below some threshold, making it the best solution for a local problem. But is may not be the best solution globally. Laurent </a:t>
            </a:r>
            <a:r>
              <a:rPr lang="en-US" baseline="0" dirty="0" err="1" smtClean="0"/>
              <a:t>Sirgue</a:t>
            </a:r>
            <a:r>
              <a:rPr lang="en-US" baseline="0" dirty="0" smtClean="0"/>
              <a:t> showed a cartoon of the solution space in his thesis that if you start your inversion with a model that is far away from the actual model, that FWI converges to a local solution as shown in the left image, rather than the global solution in the right image had your starting model been sufficiently close to the global solution. </a:t>
            </a:r>
            <a:r>
              <a:rPr lang="en-US" baseline="0" dirty="0" err="1" smtClean="0"/>
              <a:t>Sirgue’s</a:t>
            </a:r>
            <a:r>
              <a:rPr lang="en-US" baseline="0" dirty="0" smtClean="0"/>
              <a:t> work presented in his thesis and at a workshop represented a step change in velocity estimation from previous attempts, contributing to an increase in FWI for velocity estimation over the last decade or so. </a:t>
            </a:r>
            <a:r>
              <a:rPr lang="en-US" sz="1200" kern="1200" dirty="0" smtClean="0">
                <a:solidFill>
                  <a:schemeClr val="tx1"/>
                </a:solidFill>
                <a:latin typeface="+mn-lt"/>
                <a:ea typeface="+mn-ea"/>
                <a:cs typeface="+mn-cs"/>
              </a:rPr>
              <a:t>To have some hope of solving the problem,</a:t>
            </a:r>
            <a:endParaRPr lang="en-US" dirty="0"/>
          </a:p>
        </p:txBody>
      </p:sp>
      <p:sp>
        <p:nvSpPr>
          <p:cNvPr id="4" name="Slide Number Placeholder 3"/>
          <p:cNvSpPr>
            <a:spLocks noGrp="1"/>
          </p:cNvSpPr>
          <p:nvPr>
            <p:ph type="sldNum" sz="quarter" idx="10"/>
          </p:nvPr>
        </p:nvSpPr>
        <p:spPr/>
        <p:txBody>
          <a:bodyPr/>
          <a:lstStyle/>
          <a:p>
            <a:fld id="{DBAD90C8-C6DE-D84F-B934-0AE0B4BE03B2}" type="slidenum">
              <a:rPr lang="en-US" smtClean="0"/>
              <a:t>4</a:t>
            </a:fld>
            <a:endParaRPr lang="en-US"/>
          </a:p>
        </p:txBody>
      </p:sp>
    </p:spTree>
    <p:extLst>
      <p:ext uri="{BB962C8B-B14F-4D97-AF65-F5344CB8AC3E}">
        <p14:creationId xmlns:p14="http://schemas.microsoft.com/office/powerpoint/2010/main" val="397712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circumvent this problem,</a:t>
            </a:r>
            <a:r>
              <a:rPr lang="en-US" sz="1200" kern="1200" baseline="0" dirty="0" smtClean="0">
                <a:solidFill>
                  <a:schemeClr val="tx1"/>
                </a:solidFill>
                <a:effectLst/>
                <a:latin typeface="+mn-lt"/>
                <a:ea typeface="+mn-ea"/>
                <a:cs typeface="+mn-cs"/>
              </a:rPr>
              <a:t> I propose two changes that constitute my unique contribution. First, I will alter the input to FWI from shot gathers to common offset gathers. Some definitions (explain the image). </a:t>
            </a:r>
            <a:r>
              <a:rPr lang="en-US" sz="1200" kern="1200" dirty="0" smtClean="0">
                <a:solidFill>
                  <a:schemeClr val="tx1"/>
                </a:solidFill>
                <a:latin typeface="+mn-lt"/>
                <a:ea typeface="+mn-ea"/>
                <a:cs typeface="+mn-cs"/>
              </a:rPr>
              <a:t>Seismic surveys are large, can be grouped in various ways ("gathers”) I will use offset gathers. O</a:t>
            </a:r>
            <a:r>
              <a:rPr lang="en-US" sz="1200" kern="1200" baseline="0" dirty="0" smtClean="0">
                <a:solidFill>
                  <a:schemeClr val="tx1"/>
                </a:solidFill>
                <a:latin typeface="+mn-lt"/>
                <a:ea typeface="+mn-ea"/>
                <a:cs typeface="+mn-cs"/>
              </a:rPr>
              <a:t>f which t</a:t>
            </a:r>
            <a:r>
              <a:rPr lang="en-US" sz="1200" kern="1200" dirty="0" smtClean="0">
                <a:solidFill>
                  <a:schemeClr val="tx1"/>
                </a:solidFill>
                <a:latin typeface="+mn-lt"/>
                <a:ea typeface="+mn-ea"/>
                <a:cs typeface="+mn-cs"/>
              </a:rPr>
              <a:t>here are many.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AD90C8-C6DE-D84F-B934-0AE0B4BE03B2}" type="slidenum">
              <a:rPr lang="en-US" smtClean="0"/>
              <a:t>5</a:t>
            </a:fld>
            <a:endParaRPr lang="en-US"/>
          </a:p>
        </p:txBody>
      </p:sp>
    </p:spTree>
    <p:extLst>
      <p:ext uri="{BB962C8B-B14F-4D97-AF65-F5344CB8AC3E}">
        <p14:creationId xmlns:p14="http://schemas.microsoft.com/office/powerpoint/2010/main" val="111116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AD90C8-C6DE-D84F-B934-0AE0B4BE03B2}" type="slidenum">
              <a:rPr lang="en-US" smtClean="0"/>
              <a:t>6</a:t>
            </a:fld>
            <a:endParaRPr lang="en-US"/>
          </a:p>
        </p:txBody>
      </p:sp>
    </p:spTree>
    <p:extLst>
      <p:ext uri="{BB962C8B-B14F-4D97-AF65-F5344CB8AC3E}">
        <p14:creationId xmlns:p14="http://schemas.microsoft.com/office/powerpoint/2010/main" val="2035256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comparison,</a:t>
            </a:r>
            <a:r>
              <a:rPr lang="en-US" baseline="0" dirty="0" smtClean="0"/>
              <a:t> this is an image of a common offset gather. (explain the image, point out 20 m bar). </a:t>
            </a:r>
            <a:r>
              <a:rPr lang="en-US" sz="1200" kern="1200" dirty="0" smtClean="0">
                <a:solidFill>
                  <a:schemeClr val="tx1"/>
                </a:solidFill>
                <a:effectLst/>
                <a:latin typeface="+mn-lt"/>
                <a:ea typeface="+mn-ea"/>
                <a:cs typeface="+mn-cs"/>
              </a:rPr>
              <a:t>Each common offset gather is more laterally extensive and hence approximates the subsurface more completely than a shot gather. We expect that this larger sampling will help the inversion converge to a global solution.</a:t>
            </a:r>
            <a:r>
              <a:rPr lang="en-US" dirty="0" smtClean="0">
                <a:effectLst/>
              </a:rPr>
              <a:t> To include common offset gathers into FWI is a little tricky, and I will use another established imaging </a:t>
            </a:r>
            <a:r>
              <a:rPr lang="en-US" baseline="0" dirty="0" smtClean="0">
                <a:effectLst/>
              </a:rPr>
              <a:t>technique and incorporate it into the framework of FWI.</a:t>
            </a:r>
            <a:endParaRPr lang="en-US" dirty="0" smtClean="0"/>
          </a:p>
          <a:p>
            <a:endParaRPr lang="en-US" dirty="0"/>
          </a:p>
        </p:txBody>
      </p:sp>
      <p:sp>
        <p:nvSpPr>
          <p:cNvPr id="4" name="Slide Number Placeholder 3"/>
          <p:cNvSpPr>
            <a:spLocks noGrp="1"/>
          </p:cNvSpPr>
          <p:nvPr>
            <p:ph type="sldNum" sz="quarter" idx="10"/>
          </p:nvPr>
        </p:nvSpPr>
        <p:spPr/>
        <p:txBody>
          <a:bodyPr/>
          <a:lstStyle/>
          <a:p>
            <a:fld id="{DBAD90C8-C6DE-D84F-B934-0AE0B4BE03B2}" type="slidenum">
              <a:rPr lang="en-US" smtClean="0"/>
              <a:t>7</a:t>
            </a:fld>
            <a:endParaRPr lang="en-US"/>
          </a:p>
        </p:txBody>
      </p:sp>
    </p:spTree>
    <p:extLst>
      <p:ext uri="{BB962C8B-B14F-4D97-AF65-F5344CB8AC3E}">
        <p14:creationId xmlns:p14="http://schemas.microsoft.com/office/powerpoint/2010/main" val="2283018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One offset it enough to form an image, but a survey has many, and</a:t>
            </a:r>
            <a:r>
              <a:rPr lang="en-US" sz="1200" kern="1200" baseline="0" dirty="0" smtClean="0">
                <a:solidFill>
                  <a:schemeClr val="tx1"/>
                </a:solidFill>
                <a:latin typeface="+mn-lt"/>
                <a:ea typeface="+mn-ea"/>
                <a:cs typeface="+mn-cs"/>
              </a:rPr>
              <a:t> my second contribution is to invert each of these offset images independently, an old concept from </a:t>
            </a:r>
            <a:r>
              <a:rPr lang="en-US" sz="1200" kern="1200" baseline="0" dirty="0" err="1" smtClean="0">
                <a:solidFill>
                  <a:schemeClr val="tx1"/>
                </a:solidFill>
                <a:latin typeface="+mn-lt"/>
                <a:ea typeface="+mn-ea"/>
                <a:cs typeface="+mn-cs"/>
              </a:rPr>
              <a:t>Symes</a:t>
            </a:r>
            <a:r>
              <a:rPr lang="en-US" sz="1200" kern="1200" baseline="0" dirty="0" smtClean="0">
                <a:solidFill>
                  <a:schemeClr val="tx1"/>
                </a:solidFill>
                <a:latin typeface="+mn-lt"/>
                <a:ea typeface="+mn-ea"/>
                <a:cs typeface="+mn-cs"/>
              </a:rPr>
              <a:t> and Kern 1984, but here applied to offset gathers– that’s the extended part of extended FWI. If I pick offsets that are close to each other, the earth doesn’t change much, and thus the same point should appear the same if the background velocity is correct. If it’s not, the reflections won’t line up. I can use this fact to include differences across offsets in the error term, to encourage FWI to find a background velocity to make them line up.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BAD90C8-C6DE-D84F-B934-0AE0B4BE03B2}" type="slidenum">
              <a:rPr lang="en-US" smtClean="0"/>
              <a:t>8</a:t>
            </a:fld>
            <a:endParaRPr lang="en-US"/>
          </a:p>
        </p:txBody>
      </p:sp>
    </p:spTree>
    <p:extLst>
      <p:ext uri="{BB962C8B-B14F-4D97-AF65-F5344CB8AC3E}">
        <p14:creationId xmlns:p14="http://schemas.microsoft.com/office/powerpoint/2010/main" val="2787103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summarize, I will attempt to circumvent conventional pitfalls of FWI by changing the framework of the algorithm. Independent inversion of data gathers and use of semblance optimization has been shown in model studies to recover all length scales of the earth structure. I will develop a practical workflow for applying this algorithm, use synthetic studies to quantify the fidelity of the results, and exercise it with actual data to demonstrate the practicality of my implementation."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DBAD90C8-C6DE-D84F-B934-0AE0B4BE03B2}" type="slidenum">
              <a:rPr lang="en-US" smtClean="0"/>
              <a:t>22</a:t>
            </a:fld>
            <a:endParaRPr lang="en-US"/>
          </a:p>
        </p:txBody>
      </p:sp>
    </p:spTree>
    <p:extLst>
      <p:ext uri="{BB962C8B-B14F-4D97-AF65-F5344CB8AC3E}">
        <p14:creationId xmlns:p14="http://schemas.microsoft.com/office/powerpoint/2010/main" val="421717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76D806-59C9-A64A-BBE6-216088013FD4}" type="datetime1">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FAAFC-0091-1C48-9DA3-F6806F65A761}" type="slidenum">
              <a:rPr lang="en-US" smtClean="0"/>
              <a:t>‹#›</a:t>
            </a:fld>
            <a:endParaRPr lang="en-US"/>
          </a:p>
        </p:txBody>
      </p:sp>
    </p:spTree>
    <p:extLst>
      <p:ext uri="{BB962C8B-B14F-4D97-AF65-F5344CB8AC3E}">
        <p14:creationId xmlns:p14="http://schemas.microsoft.com/office/powerpoint/2010/main" val="358201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E7FEA1-0344-FC4C-95D3-ACE81125C78C}" type="datetime1">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FAAFC-0091-1C48-9DA3-F6806F65A761}" type="slidenum">
              <a:rPr lang="en-US" smtClean="0"/>
              <a:t>‹#›</a:t>
            </a:fld>
            <a:endParaRPr lang="en-US"/>
          </a:p>
        </p:txBody>
      </p:sp>
    </p:spTree>
    <p:extLst>
      <p:ext uri="{BB962C8B-B14F-4D97-AF65-F5344CB8AC3E}">
        <p14:creationId xmlns:p14="http://schemas.microsoft.com/office/powerpoint/2010/main" val="366897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4CBA3-ABE9-D641-A28C-24F2F0CA0B6A}" type="datetime1">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FAAFC-0091-1C48-9DA3-F6806F65A761}" type="slidenum">
              <a:rPr lang="en-US" smtClean="0"/>
              <a:t>‹#›</a:t>
            </a:fld>
            <a:endParaRPr lang="en-US"/>
          </a:p>
        </p:txBody>
      </p:sp>
    </p:spTree>
    <p:extLst>
      <p:ext uri="{BB962C8B-B14F-4D97-AF65-F5344CB8AC3E}">
        <p14:creationId xmlns:p14="http://schemas.microsoft.com/office/powerpoint/2010/main" val="94024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50161-AFDC-5842-8629-B3EC90E19719}" type="datetime1">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FAAFC-0091-1C48-9DA3-F6806F65A761}" type="slidenum">
              <a:rPr lang="en-US" smtClean="0"/>
              <a:t>‹#›</a:t>
            </a:fld>
            <a:endParaRPr lang="en-US"/>
          </a:p>
        </p:txBody>
      </p:sp>
    </p:spTree>
    <p:extLst>
      <p:ext uri="{BB962C8B-B14F-4D97-AF65-F5344CB8AC3E}">
        <p14:creationId xmlns:p14="http://schemas.microsoft.com/office/powerpoint/2010/main" val="456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0BA59F-96D8-9649-A2C6-4091BB99AEDF}" type="datetime1">
              <a:rPr lang="en-US" smtClean="0"/>
              <a:t>4/30/14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FAAFC-0091-1C48-9DA3-F6806F65A761}" type="slidenum">
              <a:rPr lang="en-US" smtClean="0"/>
              <a:t>‹#›</a:t>
            </a:fld>
            <a:endParaRPr lang="en-US"/>
          </a:p>
        </p:txBody>
      </p:sp>
    </p:spTree>
    <p:extLst>
      <p:ext uri="{BB962C8B-B14F-4D97-AF65-F5344CB8AC3E}">
        <p14:creationId xmlns:p14="http://schemas.microsoft.com/office/powerpoint/2010/main" val="216379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E9C6C2-F4A0-C249-B1EC-4AB793516B26}" type="datetime1">
              <a:rPr lang="en-US" smtClean="0"/>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FAAFC-0091-1C48-9DA3-F6806F65A761}" type="slidenum">
              <a:rPr lang="en-US" smtClean="0"/>
              <a:t>‹#›</a:t>
            </a:fld>
            <a:endParaRPr lang="en-US"/>
          </a:p>
        </p:txBody>
      </p:sp>
    </p:spTree>
    <p:extLst>
      <p:ext uri="{BB962C8B-B14F-4D97-AF65-F5344CB8AC3E}">
        <p14:creationId xmlns:p14="http://schemas.microsoft.com/office/powerpoint/2010/main" val="389311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3A099F-F0C5-9E43-B95A-0B07CA6F870F}" type="datetime1">
              <a:rPr lang="en-US" smtClean="0"/>
              <a:t>4/30/14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FAAFC-0091-1C48-9DA3-F6806F65A761}" type="slidenum">
              <a:rPr lang="en-US" smtClean="0"/>
              <a:t>‹#›</a:t>
            </a:fld>
            <a:endParaRPr lang="en-US"/>
          </a:p>
        </p:txBody>
      </p:sp>
    </p:spTree>
    <p:extLst>
      <p:ext uri="{BB962C8B-B14F-4D97-AF65-F5344CB8AC3E}">
        <p14:creationId xmlns:p14="http://schemas.microsoft.com/office/powerpoint/2010/main" val="274916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000EA0-7EFC-E74F-A156-03A95481A515}" type="datetime1">
              <a:rPr lang="en-US" smtClean="0"/>
              <a:t>4/30/14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FAAFC-0091-1C48-9DA3-F6806F65A761}" type="slidenum">
              <a:rPr lang="en-US" smtClean="0"/>
              <a:t>‹#›</a:t>
            </a:fld>
            <a:endParaRPr lang="en-US"/>
          </a:p>
        </p:txBody>
      </p:sp>
    </p:spTree>
    <p:extLst>
      <p:ext uri="{BB962C8B-B14F-4D97-AF65-F5344CB8AC3E}">
        <p14:creationId xmlns:p14="http://schemas.microsoft.com/office/powerpoint/2010/main" val="149586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470F4-CABE-4E49-B914-F3C790E1BC73}" type="datetime1">
              <a:rPr lang="en-US" smtClean="0"/>
              <a:t>4/30/14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FAAFC-0091-1C48-9DA3-F6806F65A761}" type="slidenum">
              <a:rPr lang="en-US" smtClean="0"/>
              <a:t>‹#›</a:t>
            </a:fld>
            <a:endParaRPr lang="en-US"/>
          </a:p>
        </p:txBody>
      </p:sp>
    </p:spTree>
    <p:extLst>
      <p:ext uri="{BB962C8B-B14F-4D97-AF65-F5344CB8AC3E}">
        <p14:creationId xmlns:p14="http://schemas.microsoft.com/office/powerpoint/2010/main" val="35964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088222-DFAD-4142-AFBF-1D4DCE1DF39D}" type="datetime1">
              <a:rPr lang="en-US" smtClean="0"/>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FAAFC-0091-1C48-9DA3-F6806F65A761}" type="slidenum">
              <a:rPr lang="en-US" smtClean="0"/>
              <a:t>‹#›</a:t>
            </a:fld>
            <a:endParaRPr lang="en-US"/>
          </a:p>
        </p:txBody>
      </p:sp>
    </p:spTree>
    <p:extLst>
      <p:ext uri="{BB962C8B-B14F-4D97-AF65-F5344CB8AC3E}">
        <p14:creationId xmlns:p14="http://schemas.microsoft.com/office/powerpoint/2010/main" val="381860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A68A4-F675-4947-8FF0-CF3EA3ABC866}" type="datetime1">
              <a:rPr lang="en-US" smtClean="0"/>
              <a:t>4/30/14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FAAFC-0091-1C48-9DA3-F6806F65A761}" type="slidenum">
              <a:rPr lang="en-US" smtClean="0"/>
              <a:t>‹#›</a:t>
            </a:fld>
            <a:endParaRPr lang="en-US"/>
          </a:p>
        </p:txBody>
      </p:sp>
    </p:spTree>
    <p:extLst>
      <p:ext uri="{BB962C8B-B14F-4D97-AF65-F5344CB8AC3E}">
        <p14:creationId xmlns:p14="http://schemas.microsoft.com/office/powerpoint/2010/main" val="35012078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 pos="99000">
              <a:schemeClr val="accent1">
                <a:lumMod val="75000"/>
              </a:schemeClr>
            </a:gs>
            <a:gs pos="89000">
              <a:schemeClr val="tx2">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7FE2D-6037-4B48-B146-65EFE9C8F8AD}" type="datetime1">
              <a:rPr lang="en-US" smtClean="0"/>
              <a:t>4/30/14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bg1"/>
                </a:solidFill>
              </a:defRPr>
            </a:lvl1pPr>
          </a:lstStyle>
          <a:p>
            <a:fld id="{27EFAAFC-0091-1C48-9DA3-F6806F65A761}" type="slidenum">
              <a:rPr lang="en-US" smtClean="0"/>
              <a:pPr/>
              <a:t>‹#›</a:t>
            </a:fld>
            <a:endParaRPr lang="en-US"/>
          </a:p>
        </p:txBody>
      </p:sp>
    </p:spTree>
    <p:extLst>
      <p:ext uri="{BB962C8B-B14F-4D97-AF65-F5344CB8AC3E}">
        <p14:creationId xmlns:p14="http://schemas.microsoft.com/office/powerpoint/2010/main" val="529290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oleObject1.bin"/><Relationship Id="rId5" Type="http://schemas.openxmlformats.org/officeDocument/2006/relationships/image" Target="../media/image14.emf"/><Relationship Id="rId6" Type="http://schemas.openxmlformats.org/officeDocument/2006/relationships/oleObject" Target="../embeddings/oleObject2.bin"/><Relationship Id="rId7"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oleObject" Target="../embeddings/Microsoft_Equation1.bin"/><Relationship Id="rId5"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19.emf"/><Relationship Id="rId1" Type="http://schemas.openxmlformats.org/officeDocument/2006/relationships/vmlDrawing" Target="../drawings/vmlDrawing3.vml"/><Relationship Id="rId2" Type="http://schemas.microsoft.com/office/2007/relationships/media" Target="../media/media1.m4v"/><Relationship Id="rId3" Type="http://schemas.openxmlformats.org/officeDocument/2006/relationships/video" Target="../media/media1.m4v"/><Relationship Id="rId4" Type="http://schemas.microsoft.com/office/2007/relationships/media" Target="../media/media2.m4v"/><Relationship Id="rId5" Type="http://schemas.openxmlformats.org/officeDocument/2006/relationships/video" Target="../media/media2.m4v"/><Relationship Id="rId6" Type="http://schemas.openxmlformats.org/officeDocument/2006/relationships/slideLayout" Target="../slideLayouts/slideLayout2.xml"/><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oleObject" Target="../embeddings/oleObject3.bin"/><Relationship Id="rId10" Type="http://schemas.openxmlformats.org/officeDocument/2006/relationships/image" Target="../media/image18.emf"/></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6.bin"/><Relationship Id="rId12" Type="http://schemas.openxmlformats.org/officeDocument/2006/relationships/image" Target="../media/image19.emf"/><Relationship Id="rId13" Type="http://schemas.openxmlformats.org/officeDocument/2006/relationships/oleObject" Target="../embeddings/Microsoft_Equation2.bin"/><Relationship Id="rId14" Type="http://schemas.openxmlformats.org/officeDocument/2006/relationships/image" Target="../media/image22.emf"/><Relationship Id="rId1" Type="http://schemas.openxmlformats.org/officeDocument/2006/relationships/vmlDrawing" Target="../drawings/vmlDrawing4.vml"/><Relationship Id="rId2" Type="http://schemas.microsoft.com/office/2007/relationships/media" Target="../media/media1.m4v"/><Relationship Id="rId3" Type="http://schemas.openxmlformats.org/officeDocument/2006/relationships/video" Target="../media/media1.m4v"/><Relationship Id="rId4" Type="http://schemas.microsoft.com/office/2007/relationships/media" Target="../media/media2.m4v"/><Relationship Id="rId5" Type="http://schemas.openxmlformats.org/officeDocument/2006/relationships/video" Target="../media/media2.m4v"/><Relationship Id="rId6" Type="http://schemas.openxmlformats.org/officeDocument/2006/relationships/slideLayout" Target="../slideLayouts/slideLayout2.xml"/><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oleObject" Target="../embeddings/oleObject5.bin"/><Relationship Id="rId10"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3.emf"/><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26.emf"/><Relationship Id="rId5" Type="http://schemas.openxmlformats.org/officeDocument/2006/relationships/oleObject" Target="../embeddings/oleObject9.bin"/><Relationship Id="rId6" Type="http://schemas.openxmlformats.org/officeDocument/2006/relationships/image" Target="../media/image2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quation3.bin"/><Relationship Id="rId4" Type="http://schemas.openxmlformats.org/officeDocument/2006/relationships/image" Target="../media/image28.emf"/><Relationship Id="rId5" Type="http://schemas.openxmlformats.org/officeDocument/2006/relationships/oleObject" Target="../embeddings/oleObject10.bin"/><Relationship Id="rId6" Type="http://schemas.openxmlformats.org/officeDocument/2006/relationships/image" Target="../media/image27.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9.emf"/><Relationship Id="rId5" Type="http://schemas.openxmlformats.org/officeDocument/2006/relationships/oleObject" Target="../embeddings/oleObject12.bin"/><Relationship Id="rId6" Type="http://schemas.openxmlformats.org/officeDocument/2006/relationships/image" Target="../media/image30.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30.emf"/><Relationship Id="rId5" Type="http://schemas.openxmlformats.org/officeDocument/2006/relationships/oleObject" Target="../embeddings/oleObject14.bin"/><Relationship Id="rId6" Type="http://schemas.openxmlformats.org/officeDocument/2006/relationships/image" Target="../media/image29.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ig.utexas.edu/sd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004080"/>
                </a:solidFill>
              </a:rPr>
              <a:t>Extended Full Waveform Inversion with Common Offset Image Gathers</a:t>
            </a:r>
            <a:endParaRPr lang="en-US" sz="3200" dirty="0">
              <a:solidFill>
                <a:srgbClr val="004080"/>
              </a:solidFill>
            </a:endParaRPr>
          </a:p>
        </p:txBody>
      </p:sp>
      <p:sp>
        <p:nvSpPr>
          <p:cNvPr id="4" name="Slide Number Placeholder 3"/>
          <p:cNvSpPr>
            <a:spLocks noGrp="1"/>
          </p:cNvSpPr>
          <p:nvPr>
            <p:ph type="sldNum" sz="quarter" idx="12"/>
          </p:nvPr>
        </p:nvSpPr>
        <p:spPr/>
        <p:txBody>
          <a:bodyPr/>
          <a:lstStyle/>
          <a:p>
            <a:fld id="{27EFAAFC-0091-1C48-9DA3-F6806F65A761}" type="slidenum">
              <a:rPr lang="en-US" sz="1600" smtClean="0">
                <a:solidFill>
                  <a:srgbClr val="EEECE1"/>
                </a:solidFill>
              </a:rPr>
              <a:t>1</a:t>
            </a:fld>
            <a:endParaRPr lang="en-US" sz="1600">
              <a:solidFill>
                <a:srgbClr val="EEECE1"/>
              </a:solidFill>
            </a:endParaRPr>
          </a:p>
        </p:txBody>
      </p:sp>
      <p:sp>
        <p:nvSpPr>
          <p:cNvPr id="5" name="TextBox 4"/>
          <p:cNvSpPr txBox="1"/>
          <p:nvPr/>
        </p:nvSpPr>
        <p:spPr>
          <a:xfrm>
            <a:off x="2678800" y="2791480"/>
            <a:ext cx="3762568" cy="1815882"/>
          </a:xfrm>
          <a:prstGeom prst="rect">
            <a:avLst/>
          </a:prstGeom>
          <a:noFill/>
        </p:spPr>
        <p:txBody>
          <a:bodyPr wrap="none" rtlCol="0">
            <a:spAutoFit/>
          </a:bodyPr>
          <a:lstStyle/>
          <a:p>
            <a:pPr algn="ctr"/>
            <a:r>
              <a:rPr lang="en-US" sz="2800" dirty="0" smtClean="0">
                <a:solidFill>
                  <a:srgbClr val="004080"/>
                </a:solidFill>
              </a:rPr>
              <a:t>Papia Nandi-Dimitrova</a:t>
            </a:r>
          </a:p>
          <a:p>
            <a:pPr algn="ctr"/>
            <a:endParaRPr lang="en-US" sz="2800" dirty="0">
              <a:solidFill>
                <a:srgbClr val="004080"/>
              </a:solidFill>
            </a:endParaRPr>
          </a:p>
          <a:p>
            <a:pPr algn="ctr"/>
            <a:r>
              <a:rPr lang="en-US" sz="2800" dirty="0">
                <a:solidFill>
                  <a:srgbClr val="004080"/>
                </a:solidFill>
              </a:rPr>
              <a:t>u</a:t>
            </a:r>
            <a:r>
              <a:rPr lang="en-US" sz="2800" dirty="0" smtClean="0">
                <a:solidFill>
                  <a:srgbClr val="004080"/>
                </a:solidFill>
              </a:rPr>
              <a:t>nder the supervision of</a:t>
            </a:r>
          </a:p>
          <a:p>
            <a:pPr algn="ctr"/>
            <a:r>
              <a:rPr lang="en-US" sz="2800" dirty="0" smtClean="0">
                <a:solidFill>
                  <a:srgbClr val="004080"/>
                </a:solidFill>
              </a:rPr>
              <a:t>William W. </a:t>
            </a:r>
            <a:r>
              <a:rPr lang="en-US" sz="2800" dirty="0" err="1" smtClean="0">
                <a:solidFill>
                  <a:srgbClr val="004080"/>
                </a:solidFill>
              </a:rPr>
              <a:t>Symes</a:t>
            </a:r>
            <a:endParaRPr lang="en-US" sz="2800" dirty="0">
              <a:solidFill>
                <a:srgbClr val="004080"/>
              </a:solidFill>
            </a:endParaRPr>
          </a:p>
        </p:txBody>
      </p:sp>
      <p:pic>
        <p:nvPicPr>
          <p:cNvPr id="6" name="Picture 5"/>
          <p:cNvPicPr>
            <a:picLocks noChangeAspect="1"/>
          </p:cNvPicPr>
          <p:nvPr/>
        </p:nvPicPr>
        <p:blipFill>
          <a:blip r:embed="rId3"/>
          <a:stretch>
            <a:fillRect/>
          </a:stretch>
        </p:blipFill>
        <p:spPr>
          <a:xfrm>
            <a:off x="6969530" y="5859547"/>
            <a:ext cx="2057400" cy="810317"/>
          </a:xfrm>
          <a:prstGeom prst="rect">
            <a:avLst/>
          </a:prstGeom>
        </p:spPr>
      </p:pic>
      <p:pic>
        <p:nvPicPr>
          <p:cNvPr id="7" name="Picture 6"/>
          <p:cNvPicPr>
            <a:picLocks noChangeAspect="1"/>
          </p:cNvPicPr>
          <p:nvPr/>
        </p:nvPicPr>
        <p:blipFill>
          <a:blip r:embed="rId4"/>
          <a:stretch>
            <a:fillRect/>
          </a:stretch>
        </p:blipFill>
        <p:spPr>
          <a:xfrm>
            <a:off x="190500" y="5422484"/>
            <a:ext cx="939800" cy="1298991"/>
          </a:xfrm>
          <a:prstGeom prst="rect">
            <a:avLst/>
          </a:prstGeom>
        </p:spPr>
      </p:pic>
    </p:spTree>
    <p:extLst>
      <p:ext uri="{BB962C8B-B14F-4D97-AF65-F5344CB8AC3E}">
        <p14:creationId xmlns:p14="http://schemas.microsoft.com/office/powerpoint/2010/main" val="11760438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Screen Shot 2014-04-30 at 10.49.28 AM.png"/>
          <p:cNvPicPr>
            <a:picLocks noChangeAspect="1"/>
          </p:cNvPicPr>
          <p:nvPr/>
        </p:nvPicPr>
        <p:blipFill rotWithShape="1">
          <a:blip r:embed="rId2">
            <a:extLst>
              <a:ext uri="{28A0092B-C50C-407E-A947-70E740481C1C}">
                <a14:useLocalDpi xmlns:a14="http://schemas.microsoft.com/office/drawing/2010/main" val="0"/>
              </a:ext>
            </a:extLst>
          </a:blip>
          <a:srcRect l="9615"/>
          <a:stretch/>
        </p:blipFill>
        <p:spPr>
          <a:xfrm>
            <a:off x="-1" y="705372"/>
            <a:ext cx="4603549" cy="6016104"/>
          </a:xfrm>
          <a:prstGeom prst="rect">
            <a:avLst/>
          </a:prstGeom>
        </p:spPr>
      </p:pic>
      <p:sp>
        <p:nvSpPr>
          <p:cNvPr id="8" name="TextBox 7"/>
          <p:cNvSpPr txBox="1"/>
          <p:nvPr/>
        </p:nvSpPr>
        <p:spPr>
          <a:xfrm>
            <a:off x="1954953" y="182151"/>
            <a:ext cx="770614" cy="523220"/>
          </a:xfrm>
          <a:prstGeom prst="rect">
            <a:avLst/>
          </a:prstGeom>
          <a:noFill/>
        </p:spPr>
        <p:txBody>
          <a:bodyPr wrap="none" rtlCol="0">
            <a:spAutoFit/>
          </a:bodyPr>
          <a:lstStyle/>
          <a:p>
            <a:r>
              <a:rPr lang="en-US" sz="2800" b="1" dirty="0" smtClean="0"/>
              <a:t>FWI</a:t>
            </a:r>
            <a:endParaRPr lang="en-US" sz="2800" b="1" dirty="0"/>
          </a:p>
        </p:txBody>
      </p:sp>
      <p:sp>
        <p:nvSpPr>
          <p:cNvPr id="9" name="TextBox 8"/>
          <p:cNvSpPr txBox="1"/>
          <p:nvPr/>
        </p:nvSpPr>
        <p:spPr>
          <a:xfrm>
            <a:off x="6033968" y="182151"/>
            <a:ext cx="945767" cy="523220"/>
          </a:xfrm>
          <a:prstGeom prst="rect">
            <a:avLst/>
          </a:prstGeom>
          <a:noFill/>
        </p:spPr>
        <p:txBody>
          <a:bodyPr wrap="none" rtlCol="0">
            <a:spAutoFit/>
          </a:bodyPr>
          <a:lstStyle/>
          <a:p>
            <a:r>
              <a:rPr lang="en-US" sz="2800" b="1" dirty="0" smtClean="0"/>
              <a:t>EFWI</a:t>
            </a:r>
            <a:endParaRPr lang="en-US" sz="2800" b="1" dirty="0"/>
          </a:p>
        </p:txBody>
      </p:sp>
      <p:sp>
        <p:nvSpPr>
          <p:cNvPr id="2" name="Slide Number Placeholder 1"/>
          <p:cNvSpPr>
            <a:spLocks noGrp="1"/>
          </p:cNvSpPr>
          <p:nvPr>
            <p:ph type="sldNum" sz="quarter" idx="12"/>
          </p:nvPr>
        </p:nvSpPr>
        <p:spPr/>
        <p:txBody>
          <a:bodyPr/>
          <a:lstStyle/>
          <a:p>
            <a:fld id="{27EFAAFC-0091-1C48-9DA3-F6806F65A761}" type="slidenum">
              <a:rPr lang="en-US" smtClean="0"/>
              <a:t>10</a:t>
            </a:fld>
            <a:endParaRPr lang="en-US"/>
          </a:p>
        </p:txBody>
      </p:sp>
      <p:sp>
        <p:nvSpPr>
          <p:cNvPr id="10" name="TextBox 9"/>
          <p:cNvSpPr txBox="1"/>
          <p:nvPr/>
        </p:nvSpPr>
        <p:spPr>
          <a:xfrm>
            <a:off x="8686800" y="6403257"/>
            <a:ext cx="301660" cy="369332"/>
          </a:xfrm>
          <a:prstGeom prst="rect">
            <a:avLst/>
          </a:prstGeom>
          <a:noFill/>
        </p:spPr>
        <p:txBody>
          <a:bodyPr wrap="none" rtlCol="0">
            <a:spAutoFit/>
          </a:bodyPr>
          <a:lstStyle/>
          <a:p>
            <a:r>
              <a:rPr lang="en-US" dirty="0"/>
              <a:t>9</a:t>
            </a:r>
          </a:p>
        </p:txBody>
      </p:sp>
      <p:pic>
        <p:nvPicPr>
          <p:cNvPr id="11" name="Picture 10" descr="Screen Shot 2014-04-30 at 10.52.08 AM.png"/>
          <p:cNvPicPr>
            <a:picLocks noChangeAspect="1"/>
          </p:cNvPicPr>
          <p:nvPr/>
        </p:nvPicPr>
        <p:blipFill rotWithShape="1">
          <a:blip r:embed="rId3">
            <a:extLst>
              <a:ext uri="{28A0092B-C50C-407E-A947-70E740481C1C}">
                <a14:useLocalDpi xmlns:a14="http://schemas.microsoft.com/office/drawing/2010/main" val="0"/>
              </a:ext>
            </a:extLst>
          </a:blip>
          <a:srcRect l="6156" t="6168" r="8091"/>
          <a:stretch/>
        </p:blipFill>
        <p:spPr>
          <a:xfrm>
            <a:off x="3235400" y="882056"/>
            <a:ext cx="5118584" cy="4885825"/>
          </a:xfrm>
          <a:prstGeom prst="rect">
            <a:avLst/>
          </a:prstGeom>
        </p:spPr>
      </p:pic>
    </p:spTree>
    <p:extLst>
      <p:ext uri="{BB962C8B-B14F-4D97-AF65-F5344CB8AC3E}">
        <p14:creationId xmlns:p14="http://schemas.microsoft.com/office/powerpoint/2010/main" val="40841004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FAAFC-0091-1C48-9DA3-F6806F65A761}" type="slidenum">
              <a:rPr lang="en-US" smtClean="0"/>
              <a:t>11</a:t>
            </a:fld>
            <a:endParaRPr lang="en-US"/>
          </a:p>
        </p:txBody>
      </p:sp>
      <p:sp>
        <p:nvSpPr>
          <p:cNvPr id="5" name="Title 1"/>
          <p:cNvSpPr>
            <a:spLocks noGrp="1"/>
          </p:cNvSpPr>
          <p:nvPr>
            <p:ph type="title"/>
          </p:nvPr>
        </p:nvSpPr>
        <p:spPr>
          <a:xfrm>
            <a:off x="177800" y="274638"/>
            <a:ext cx="8229600" cy="665162"/>
          </a:xfrm>
        </p:spPr>
        <p:txBody>
          <a:bodyPr>
            <a:noAutofit/>
          </a:bodyPr>
          <a:lstStyle/>
          <a:p>
            <a:pPr algn="l"/>
            <a:r>
              <a:rPr lang="en-US" sz="3200" dirty="0" smtClean="0"/>
              <a:t>Linearized Born Modeling</a:t>
            </a:r>
            <a:endParaRPr lang="en-US" sz="3200" dirty="0"/>
          </a:p>
        </p:txBody>
      </p:sp>
      <p:sp>
        <p:nvSpPr>
          <p:cNvPr id="6" name="Rectangle 5"/>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4-04-25 at 7.51.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545" y="924278"/>
            <a:ext cx="4524022" cy="3554589"/>
          </a:xfrm>
          <a:prstGeom prst="rect">
            <a:avLst/>
          </a:prstGeom>
        </p:spPr>
      </p:pic>
      <p:sp>
        <p:nvSpPr>
          <p:cNvPr id="7" name="TextBox 6"/>
          <p:cNvSpPr txBox="1"/>
          <p:nvPr/>
        </p:nvSpPr>
        <p:spPr>
          <a:xfrm>
            <a:off x="2187222" y="1326445"/>
            <a:ext cx="1051490" cy="584776"/>
          </a:xfrm>
          <a:prstGeom prst="rect">
            <a:avLst/>
          </a:prstGeom>
          <a:noFill/>
        </p:spPr>
        <p:txBody>
          <a:bodyPr wrap="none" rtlCol="0">
            <a:spAutoFit/>
          </a:bodyPr>
          <a:lstStyle/>
          <a:p>
            <a:r>
              <a:rPr lang="en-US" sz="3200" dirty="0"/>
              <a:t>r</a:t>
            </a:r>
            <a:r>
              <a:rPr lang="en-US" sz="3200" dirty="0" smtClean="0"/>
              <a:t>(x) = </a:t>
            </a:r>
            <a:endParaRPr lang="en-US" sz="3200" dirty="0"/>
          </a:p>
        </p:txBody>
      </p:sp>
      <p:sp>
        <p:nvSpPr>
          <p:cNvPr id="8" name="TextBox 7"/>
          <p:cNvSpPr txBox="1"/>
          <p:nvPr/>
        </p:nvSpPr>
        <p:spPr>
          <a:xfrm>
            <a:off x="8686800" y="6403257"/>
            <a:ext cx="418654" cy="369332"/>
          </a:xfrm>
          <a:prstGeom prst="rect">
            <a:avLst/>
          </a:prstGeom>
          <a:noFill/>
        </p:spPr>
        <p:txBody>
          <a:bodyPr wrap="none" rtlCol="0">
            <a:spAutoFit/>
          </a:bodyPr>
          <a:lstStyle/>
          <a:p>
            <a:r>
              <a:rPr lang="en-US" dirty="0" smtClean="0"/>
              <a:t>10</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69640292"/>
              </p:ext>
            </p:extLst>
          </p:nvPr>
        </p:nvGraphicFramePr>
        <p:xfrm>
          <a:off x="191911" y="2093031"/>
          <a:ext cx="3359150" cy="2044700"/>
        </p:xfrm>
        <a:graphic>
          <a:graphicData uri="http://schemas.openxmlformats.org/presentationml/2006/ole">
            <mc:AlternateContent xmlns:mc="http://schemas.openxmlformats.org/markup-compatibility/2006">
              <mc:Choice xmlns:v="urn:schemas-microsoft-com:vml" Requires="v">
                <p:oleObj spid="_x0000_s9246" name="Equation" r:id="rId4" imgW="1104900" imgH="673100" progId="Equation.3">
                  <p:embed/>
                </p:oleObj>
              </mc:Choice>
              <mc:Fallback>
                <p:oleObj name="Equation" r:id="rId4" imgW="1104900" imgH="673100" progId="Equation.3">
                  <p:embed/>
                  <p:pic>
                    <p:nvPicPr>
                      <p:cNvPr id="0" name=""/>
                      <p:cNvPicPr/>
                      <p:nvPr/>
                    </p:nvPicPr>
                    <p:blipFill>
                      <a:blip r:embed="rId5"/>
                      <a:stretch>
                        <a:fillRect/>
                      </a:stretch>
                    </p:blipFill>
                    <p:spPr>
                      <a:xfrm>
                        <a:off x="191911" y="2093031"/>
                        <a:ext cx="3359150" cy="20447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87831691"/>
              </p:ext>
            </p:extLst>
          </p:nvPr>
        </p:nvGraphicFramePr>
        <p:xfrm>
          <a:off x="577850" y="4683125"/>
          <a:ext cx="7491413" cy="1966913"/>
        </p:xfrm>
        <a:graphic>
          <a:graphicData uri="http://schemas.openxmlformats.org/presentationml/2006/ole">
            <mc:AlternateContent xmlns:mc="http://schemas.openxmlformats.org/markup-compatibility/2006">
              <mc:Choice xmlns:v="urn:schemas-microsoft-com:vml" Requires="v">
                <p:oleObj spid="_x0000_s9247" name="Equation" r:id="rId6" imgW="2463800" imgH="647700" progId="Equation.3">
                  <p:embed/>
                </p:oleObj>
              </mc:Choice>
              <mc:Fallback>
                <p:oleObj name="Equation" r:id="rId6" imgW="2463800" imgH="647700" progId="Equation.3">
                  <p:embed/>
                  <p:pic>
                    <p:nvPicPr>
                      <p:cNvPr id="0" name=""/>
                      <p:cNvPicPr/>
                      <p:nvPr/>
                    </p:nvPicPr>
                    <p:blipFill>
                      <a:blip r:embed="rId7"/>
                      <a:stretch>
                        <a:fillRect/>
                      </a:stretch>
                    </p:blipFill>
                    <p:spPr>
                      <a:xfrm>
                        <a:off x="577850" y="4683125"/>
                        <a:ext cx="7491413" cy="1966913"/>
                      </a:xfrm>
                      <a:prstGeom prst="rect">
                        <a:avLst/>
                      </a:prstGeom>
                    </p:spPr>
                  </p:pic>
                </p:oleObj>
              </mc:Fallback>
            </mc:AlternateContent>
          </a:graphicData>
        </a:graphic>
      </p:graphicFrame>
      <p:cxnSp>
        <p:nvCxnSpPr>
          <p:cNvPr id="13" name="Straight Connector 12"/>
          <p:cNvCxnSpPr/>
          <p:nvPr/>
        </p:nvCxnSpPr>
        <p:spPr>
          <a:xfrm>
            <a:off x="3144169" y="5404556"/>
            <a:ext cx="691445" cy="5785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99123" y="5390444"/>
            <a:ext cx="691445" cy="5785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050123" y="5390444"/>
            <a:ext cx="691445" cy="57855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511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FAAFC-0091-1C48-9DA3-F6806F65A761}" type="slidenum">
              <a:rPr lang="en-US" smtClean="0"/>
              <a:t>12</a:t>
            </a:fld>
            <a:endParaRPr lang="en-US"/>
          </a:p>
        </p:txBody>
      </p:sp>
      <p:sp>
        <p:nvSpPr>
          <p:cNvPr id="5" name="Title 1"/>
          <p:cNvSpPr>
            <a:spLocks noGrp="1"/>
          </p:cNvSpPr>
          <p:nvPr>
            <p:ph type="title"/>
          </p:nvPr>
        </p:nvSpPr>
        <p:spPr>
          <a:xfrm>
            <a:off x="177800" y="274638"/>
            <a:ext cx="8229600" cy="665162"/>
          </a:xfrm>
        </p:spPr>
        <p:txBody>
          <a:bodyPr>
            <a:noAutofit/>
          </a:bodyPr>
          <a:lstStyle/>
          <a:p>
            <a:pPr algn="l"/>
            <a:r>
              <a:rPr lang="en-US" sz="3200" dirty="0" smtClean="0"/>
              <a:t>Linearized </a:t>
            </a:r>
            <a:r>
              <a:rPr lang="en-US" sz="3200" dirty="0" smtClean="0"/>
              <a:t>(“Born”) </a:t>
            </a:r>
            <a:r>
              <a:rPr lang="en-US" sz="3200" dirty="0" smtClean="0"/>
              <a:t>Modeling</a:t>
            </a:r>
            <a:endParaRPr lang="en-US" sz="3200" dirty="0"/>
          </a:p>
        </p:txBody>
      </p:sp>
      <p:sp>
        <p:nvSpPr>
          <p:cNvPr id="6" name="Rectangle 5"/>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4-04-25 at 7.51.1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7545" y="924278"/>
            <a:ext cx="4524022" cy="3554589"/>
          </a:xfrm>
          <a:prstGeom prst="rect">
            <a:avLst/>
          </a:prstGeom>
        </p:spPr>
      </p:pic>
      <p:sp>
        <p:nvSpPr>
          <p:cNvPr id="8" name="TextBox 7"/>
          <p:cNvSpPr txBox="1"/>
          <p:nvPr/>
        </p:nvSpPr>
        <p:spPr>
          <a:xfrm>
            <a:off x="8686800" y="6403257"/>
            <a:ext cx="418654" cy="369332"/>
          </a:xfrm>
          <a:prstGeom prst="rect">
            <a:avLst/>
          </a:prstGeom>
          <a:noFill/>
        </p:spPr>
        <p:txBody>
          <a:bodyPr wrap="none" rtlCol="0">
            <a:spAutoFit/>
          </a:bodyPr>
          <a:lstStyle/>
          <a:p>
            <a:r>
              <a:rPr lang="en-US" dirty="0" smtClean="0"/>
              <a:t>10</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822792200"/>
              </p:ext>
            </p:extLst>
          </p:nvPr>
        </p:nvGraphicFramePr>
        <p:xfrm>
          <a:off x="689010" y="3824267"/>
          <a:ext cx="4710113" cy="2738438"/>
        </p:xfrm>
        <a:graphic>
          <a:graphicData uri="http://schemas.openxmlformats.org/presentationml/2006/ole">
            <mc:AlternateContent xmlns:mc="http://schemas.openxmlformats.org/markup-compatibility/2006">
              <mc:Choice xmlns:v="urn:schemas-microsoft-com:vml" Requires="v">
                <p:oleObj spid="_x0000_s11267" name="Equation" r:id="rId4" imgW="1549400" imgH="901700" progId="Equation.3">
                  <p:embed/>
                </p:oleObj>
              </mc:Choice>
              <mc:Fallback>
                <p:oleObj name="Equation" r:id="rId4" imgW="1549400" imgH="901700" progId="Equation.3">
                  <p:embed/>
                  <p:pic>
                    <p:nvPicPr>
                      <p:cNvPr id="0" name=""/>
                      <p:cNvPicPr/>
                      <p:nvPr/>
                    </p:nvPicPr>
                    <p:blipFill>
                      <a:blip r:embed="rId5"/>
                      <a:stretch>
                        <a:fillRect/>
                      </a:stretch>
                    </p:blipFill>
                    <p:spPr>
                      <a:xfrm>
                        <a:off x="689010" y="3824267"/>
                        <a:ext cx="4710113" cy="2738438"/>
                      </a:xfrm>
                      <a:prstGeom prst="rect">
                        <a:avLst/>
                      </a:prstGeom>
                    </p:spPr>
                  </p:pic>
                </p:oleObj>
              </mc:Fallback>
            </mc:AlternateContent>
          </a:graphicData>
        </a:graphic>
      </p:graphicFrame>
      <p:cxnSp>
        <p:nvCxnSpPr>
          <p:cNvPr id="13" name="Straight Connector 12"/>
          <p:cNvCxnSpPr/>
          <p:nvPr/>
        </p:nvCxnSpPr>
        <p:spPr>
          <a:xfrm>
            <a:off x="3144169" y="5404556"/>
            <a:ext cx="691445" cy="5785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399123" y="5390444"/>
            <a:ext cx="691445" cy="57855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050123" y="5390444"/>
            <a:ext cx="691445" cy="578555"/>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881987" y="1693551"/>
            <a:ext cx="1711055" cy="461665"/>
          </a:xfrm>
          <a:prstGeom prst="rect">
            <a:avLst/>
          </a:prstGeom>
          <a:noFill/>
        </p:spPr>
        <p:txBody>
          <a:bodyPr wrap="square" rtlCol="0">
            <a:spAutoFit/>
          </a:bodyPr>
          <a:lstStyle/>
          <a:p>
            <a:r>
              <a:rPr lang="en-US" sz="2400" dirty="0" smtClean="0"/>
              <a:t>WHY????</a:t>
            </a:r>
            <a:endParaRPr lang="en-US" sz="2400" dirty="0"/>
          </a:p>
        </p:txBody>
      </p:sp>
    </p:spTree>
    <p:extLst>
      <p:ext uri="{BB962C8B-B14F-4D97-AF65-F5344CB8AC3E}">
        <p14:creationId xmlns:p14="http://schemas.microsoft.com/office/powerpoint/2010/main" val="12214322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p:cNvSpPr/>
          <p:nvPr/>
        </p:nvSpPr>
        <p:spPr>
          <a:xfrm>
            <a:off x="4416964" y="4292959"/>
            <a:ext cx="4387762" cy="2300591"/>
          </a:xfrm>
          <a:prstGeom prst="rect">
            <a:avLst/>
          </a:prstGeom>
          <a:solidFill>
            <a:srgbClr val="FF0000"/>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77800" y="4290237"/>
            <a:ext cx="4387762" cy="2300591"/>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7EFAAFC-0091-1C48-9DA3-F6806F65A761}" type="slidenum">
              <a:rPr lang="en-US" smtClean="0"/>
              <a:t>13</a:t>
            </a:fld>
            <a:endParaRPr lang="en-US"/>
          </a:p>
        </p:txBody>
      </p:sp>
      <p:sp>
        <p:nvSpPr>
          <p:cNvPr id="5" name="Title 1"/>
          <p:cNvSpPr>
            <a:spLocks noGrp="1"/>
          </p:cNvSpPr>
          <p:nvPr>
            <p:ph type="title"/>
          </p:nvPr>
        </p:nvSpPr>
        <p:spPr>
          <a:xfrm>
            <a:off x="177800" y="274638"/>
            <a:ext cx="8229600" cy="665162"/>
          </a:xfrm>
        </p:spPr>
        <p:txBody>
          <a:bodyPr>
            <a:noAutofit/>
          </a:bodyPr>
          <a:lstStyle/>
          <a:p>
            <a:pPr algn="l"/>
            <a:r>
              <a:rPr lang="en-US" sz="3200" dirty="0" smtClean="0"/>
              <a:t>Greens functions</a:t>
            </a:r>
            <a:endParaRPr lang="en-US" sz="3200" dirty="0"/>
          </a:p>
        </p:txBody>
      </p:sp>
      <p:sp>
        <p:nvSpPr>
          <p:cNvPr id="6" name="Rectangle 5"/>
          <p:cNvSpPr/>
          <p:nvPr/>
        </p:nvSpPr>
        <p:spPr>
          <a:xfrm>
            <a:off x="177800" y="818774"/>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G18400.m4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4491849" y="4290238"/>
            <a:ext cx="4061579" cy="2303312"/>
          </a:xfrm>
          <a:prstGeom prst="rect">
            <a:avLst/>
          </a:prstGeom>
        </p:spPr>
      </p:pic>
      <p:pic>
        <p:nvPicPr>
          <p:cNvPr id="7" name="G5400.m4v">
            <a:hlinkClick r:id="" action="ppaction://media"/>
          </p:cNvPr>
          <p:cNvPicPr>
            <a:picLocks noChangeAspect="1"/>
          </p:cNvPicPr>
          <p:nvPr>
            <a:videoFile r:link="rId5"/>
            <p:extLst>
              <p:ext uri="{DAA4B4D4-6D71-4841-9C94-3DE7FCFB9230}">
                <p14:media xmlns:p14="http://schemas.microsoft.com/office/powerpoint/2010/main" r:embed="rId4"/>
              </p:ext>
            </p:extLst>
          </p:nvPr>
        </p:nvPicPr>
        <p:blipFill>
          <a:blip r:embed="rId8"/>
          <a:stretch>
            <a:fillRect/>
          </a:stretch>
        </p:blipFill>
        <p:spPr>
          <a:xfrm>
            <a:off x="401912" y="4290238"/>
            <a:ext cx="4089937" cy="2300590"/>
          </a:xfrm>
          <a:prstGeom prst="rect">
            <a:avLst/>
          </a:prstGeom>
          <a:ln>
            <a:solidFill>
              <a:schemeClr val="accent3">
                <a:lumMod val="75000"/>
              </a:schemeClr>
            </a:solidFill>
          </a:ln>
        </p:spPr>
      </p:pic>
      <p:cxnSp>
        <p:nvCxnSpPr>
          <p:cNvPr id="8" name="Straight Connector 7"/>
          <p:cNvCxnSpPr/>
          <p:nvPr/>
        </p:nvCxnSpPr>
        <p:spPr>
          <a:xfrm flipV="1">
            <a:off x="2006742" y="1992848"/>
            <a:ext cx="6032358" cy="14180"/>
          </a:xfrm>
          <a:prstGeom prst="line">
            <a:avLst/>
          </a:prstGeom>
        </p:spPr>
        <p:style>
          <a:lnRef idx="2">
            <a:schemeClr val="accent1"/>
          </a:lnRef>
          <a:fillRef idx="0">
            <a:schemeClr val="accent1"/>
          </a:fillRef>
          <a:effectRef idx="1">
            <a:schemeClr val="accent1"/>
          </a:effectRef>
          <a:fontRef idx="minor">
            <a:schemeClr val="tx1"/>
          </a:fontRef>
        </p:style>
      </p:cxnSp>
      <p:sp>
        <p:nvSpPr>
          <p:cNvPr id="9" name="Merge 8"/>
          <p:cNvSpPr/>
          <p:nvPr/>
        </p:nvSpPr>
        <p:spPr>
          <a:xfrm>
            <a:off x="5108990" y="1777519"/>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0" name="Straight Arrow Connector 9"/>
          <p:cNvCxnSpPr/>
          <p:nvPr/>
        </p:nvCxnSpPr>
        <p:spPr>
          <a:xfrm>
            <a:off x="2422507" y="1555751"/>
            <a:ext cx="2181155" cy="1353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Curved Connector 10"/>
          <p:cNvCxnSpPr/>
          <p:nvPr/>
        </p:nvCxnSpPr>
        <p:spPr>
          <a:xfrm flipV="1">
            <a:off x="2006742" y="3527979"/>
            <a:ext cx="6032358" cy="595836"/>
          </a:xfrm>
          <a:prstGeom prst="curvedConnector3">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3575782" y="2037790"/>
            <a:ext cx="1027880" cy="2086025"/>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20" idx="2"/>
          </p:cNvCxnSpPr>
          <p:nvPr/>
        </p:nvCxnSpPr>
        <p:spPr>
          <a:xfrm flipH="1" flipV="1">
            <a:off x="3912375" y="1971908"/>
            <a:ext cx="458530" cy="202859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4370904" y="2037790"/>
            <a:ext cx="232758" cy="1962710"/>
          </a:xfrm>
          <a:prstGeom prst="line">
            <a:avLst/>
          </a:prstGeom>
          <a:ln>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965700" y="2037790"/>
            <a:ext cx="299210" cy="18230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Left Bracket 15"/>
          <p:cNvSpPr/>
          <p:nvPr/>
        </p:nvSpPr>
        <p:spPr>
          <a:xfrm>
            <a:off x="2324673" y="1426871"/>
            <a:ext cx="168076" cy="235198"/>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7" name="Merge 16"/>
          <p:cNvSpPr/>
          <p:nvPr/>
        </p:nvSpPr>
        <p:spPr>
          <a:xfrm>
            <a:off x="2763068" y="1783750"/>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Left Bracket 17"/>
          <p:cNvSpPr/>
          <p:nvPr/>
        </p:nvSpPr>
        <p:spPr>
          <a:xfrm flipH="1">
            <a:off x="4531181" y="1453442"/>
            <a:ext cx="144962" cy="235198"/>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9" name="Merge 18"/>
          <p:cNvSpPr/>
          <p:nvPr/>
        </p:nvSpPr>
        <p:spPr>
          <a:xfrm>
            <a:off x="3258368" y="1783750"/>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Merge 19"/>
          <p:cNvSpPr/>
          <p:nvPr/>
        </p:nvSpPr>
        <p:spPr>
          <a:xfrm>
            <a:off x="3753668" y="1783750"/>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Merge 20"/>
          <p:cNvSpPr/>
          <p:nvPr/>
        </p:nvSpPr>
        <p:spPr>
          <a:xfrm>
            <a:off x="5616990" y="1777519"/>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Merge 21"/>
          <p:cNvSpPr/>
          <p:nvPr/>
        </p:nvSpPr>
        <p:spPr>
          <a:xfrm>
            <a:off x="6124990" y="1777519"/>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Merge 22"/>
          <p:cNvSpPr/>
          <p:nvPr/>
        </p:nvSpPr>
        <p:spPr>
          <a:xfrm>
            <a:off x="6607590" y="1772959"/>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4" name="Straight Connector 23"/>
          <p:cNvCxnSpPr/>
          <p:nvPr/>
        </p:nvCxnSpPr>
        <p:spPr>
          <a:xfrm>
            <a:off x="4629062" y="2037790"/>
            <a:ext cx="336638" cy="1823010"/>
          </a:xfrm>
          <a:prstGeom prst="line">
            <a:avLst/>
          </a:prstGeom>
          <a:ln>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3984015" y="2037790"/>
            <a:ext cx="619647" cy="2074200"/>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629062" y="2007028"/>
            <a:ext cx="1403438" cy="1625172"/>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610830" y="1971908"/>
            <a:ext cx="1157702" cy="1660292"/>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29837" y="1965677"/>
            <a:ext cx="736600" cy="1768123"/>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6032500" y="1997308"/>
            <a:ext cx="724695" cy="153067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3423410" y="1992848"/>
            <a:ext cx="560605" cy="200765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5366437" y="2037790"/>
            <a:ext cx="402095" cy="16960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5768532" y="2007028"/>
            <a:ext cx="506063" cy="16251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2964115" y="2011917"/>
            <a:ext cx="611667" cy="211189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flipV="1">
            <a:off x="2430709" y="2000092"/>
            <a:ext cx="827659" cy="211189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3258368" y="2037790"/>
            <a:ext cx="1345294" cy="2086025"/>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296468" y="1156877"/>
            <a:ext cx="450364" cy="461665"/>
          </a:xfrm>
          <a:prstGeom prst="rect">
            <a:avLst/>
          </a:prstGeom>
          <a:noFill/>
        </p:spPr>
        <p:txBody>
          <a:bodyPr wrap="none" rtlCol="0">
            <a:spAutoFit/>
          </a:bodyPr>
          <a:lstStyle/>
          <a:p>
            <a:r>
              <a:rPr lang="en-US" sz="2400" dirty="0" smtClean="0"/>
              <a:t>h</a:t>
            </a:r>
            <a:r>
              <a:rPr lang="en-US" sz="2400" baseline="-25000" dirty="0" smtClean="0"/>
              <a:t>1</a:t>
            </a:r>
            <a:endParaRPr lang="en-US" sz="2400" baseline="-25000" dirty="0"/>
          </a:p>
        </p:txBody>
      </p:sp>
      <p:cxnSp>
        <p:nvCxnSpPr>
          <p:cNvPr id="37" name="Straight Arrow Connector 36"/>
          <p:cNvCxnSpPr/>
          <p:nvPr/>
        </p:nvCxnSpPr>
        <p:spPr>
          <a:xfrm>
            <a:off x="2873749" y="1250951"/>
            <a:ext cx="1691813" cy="1353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8" name="Left Bracket 37"/>
          <p:cNvSpPr/>
          <p:nvPr/>
        </p:nvSpPr>
        <p:spPr>
          <a:xfrm>
            <a:off x="2756473" y="1134771"/>
            <a:ext cx="168076" cy="235198"/>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39" name="Left Bracket 38"/>
          <p:cNvSpPr/>
          <p:nvPr/>
        </p:nvSpPr>
        <p:spPr>
          <a:xfrm flipH="1">
            <a:off x="4543881" y="1148642"/>
            <a:ext cx="144962" cy="235198"/>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0" name="Explosion 1 39"/>
          <p:cNvSpPr/>
          <p:nvPr/>
        </p:nvSpPr>
        <p:spPr>
          <a:xfrm>
            <a:off x="4509767" y="1720389"/>
            <a:ext cx="239026" cy="317401"/>
          </a:xfrm>
          <a:prstGeom prst="irregularSeal1">
            <a:avLst/>
          </a:prstGeom>
          <a:solidFill>
            <a:srgbClr val="C0504D"/>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41" name="Merge 40"/>
          <p:cNvSpPr/>
          <p:nvPr/>
        </p:nvSpPr>
        <p:spPr>
          <a:xfrm>
            <a:off x="2280468" y="1796450"/>
            <a:ext cx="317414" cy="188158"/>
          </a:xfrm>
          <a:prstGeom prst="flowChartMerge">
            <a:avLst/>
          </a:prstGeom>
          <a:solidFill>
            <a:schemeClr val="accent3"/>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4" name="Object 43"/>
          <p:cNvGraphicFramePr>
            <a:graphicFrameLocks noChangeAspect="1"/>
          </p:cNvGraphicFramePr>
          <p:nvPr>
            <p:extLst>
              <p:ext uri="{D42A27DB-BD31-4B8C-83A1-F6EECF244321}">
                <p14:modId xmlns:p14="http://schemas.microsoft.com/office/powerpoint/2010/main" val="84709239"/>
              </p:ext>
            </p:extLst>
          </p:nvPr>
        </p:nvGraphicFramePr>
        <p:xfrm>
          <a:off x="308531" y="3567376"/>
          <a:ext cx="2456397" cy="843398"/>
        </p:xfrm>
        <a:graphic>
          <a:graphicData uri="http://schemas.openxmlformats.org/presentationml/2006/ole">
            <mc:AlternateContent xmlns:mc="http://schemas.openxmlformats.org/markup-compatibility/2006">
              <mc:Choice xmlns:v="urn:schemas-microsoft-com:vml" Requires="v">
                <p:oleObj spid="_x0000_s2097" name="Equation" r:id="rId9" imgW="673100" imgH="215900" progId="Equation.3">
                  <p:embed/>
                </p:oleObj>
              </mc:Choice>
              <mc:Fallback>
                <p:oleObj name="Equation" r:id="rId9" imgW="673100" imgH="215900" progId="Equation.3">
                  <p:embed/>
                  <p:pic>
                    <p:nvPicPr>
                      <p:cNvPr id="0" name=""/>
                      <p:cNvPicPr/>
                      <p:nvPr/>
                    </p:nvPicPr>
                    <p:blipFill>
                      <a:blip r:embed="rId10"/>
                      <a:stretch>
                        <a:fillRect/>
                      </a:stretch>
                    </p:blipFill>
                    <p:spPr>
                      <a:xfrm>
                        <a:off x="308531" y="3567376"/>
                        <a:ext cx="2456397" cy="843398"/>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4290819729"/>
              </p:ext>
            </p:extLst>
          </p:nvPr>
        </p:nvGraphicFramePr>
        <p:xfrm>
          <a:off x="6321425" y="3575134"/>
          <a:ext cx="2457450" cy="795337"/>
        </p:xfrm>
        <a:graphic>
          <a:graphicData uri="http://schemas.openxmlformats.org/presentationml/2006/ole">
            <mc:AlternateContent xmlns:mc="http://schemas.openxmlformats.org/markup-compatibility/2006">
              <mc:Choice xmlns:v="urn:schemas-microsoft-com:vml" Requires="v">
                <p:oleObj spid="_x0000_s2098" name="Equation" r:id="rId11" imgW="673100" imgH="203200" progId="Equation.3">
                  <p:embed/>
                </p:oleObj>
              </mc:Choice>
              <mc:Fallback>
                <p:oleObj name="Equation" r:id="rId11" imgW="673100" imgH="203200" progId="Equation.3">
                  <p:embed/>
                  <p:pic>
                    <p:nvPicPr>
                      <p:cNvPr id="0" name=""/>
                      <p:cNvPicPr/>
                      <p:nvPr/>
                    </p:nvPicPr>
                    <p:blipFill>
                      <a:blip r:embed="rId12"/>
                      <a:stretch>
                        <a:fillRect/>
                      </a:stretch>
                    </p:blipFill>
                    <p:spPr>
                      <a:xfrm>
                        <a:off x="6321425" y="3575134"/>
                        <a:ext cx="2457450" cy="795337"/>
                      </a:xfrm>
                      <a:prstGeom prst="rect">
                        <a:avLst/>
                      </a:prstGeom>
                    </p:spPr>
                  </p:pic>
                </p:oleObj>
              </mc:Fallback>
            </mc:AlternateContent>
          </a:graphicData>
        </a:graphic>
      </p:graphicFrame>
      <p:sp>
        <p:nvSpPr>
          <p:cNvPr id="46" name="TextBox 45"/>
          <p:cNvSpPr txBox="1"/>
          <p:nvPr/>
        </p:nvSpPr>
        <p:spPr>
          <a:xfrm>
            <a:off x="8686800" y="6403257"/>
            <a:ext cx="418654" cy="369332"/>
          </a:xfrm>
          <a:prstGeom prst="rect">
            <a:avLst/>
          </a:prstGeom>
          <a:noFill/>
        </p:spPr>
        <p:txBody>
          <a:bodyPr wrap="none" rtlCol="0">
            <a:spAutoFit/>
          </a:bodyPr>
          <a:lstStyle/>
          <a:p>
            <a:r>
              <a:rPr lang="en-US" dirty="0" smtClean="0"/>
              <a:t>11</a:t>
            </a:r>
            <a:endParaRPr lang="en-US" dirty="0"/>
          </a:p>
        </p:txBody>
      </p:sp>
    </p:spTree>
    <p:extLst>
      <p:ext uri="{BB962C8B-B14F-4D97-AF65-F5344CB8AC3E}">
        <p14:creationId xmlns:p14="http://schemas.microsoft.com/office/powerpoint/2010/main" val="3279174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video>
              <p:cMediaNode vol="80000">
                <p:cTn id="18"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p:cNvSpPr/>
          <p:nvPr/>
        </p:nvSpPr>
        <p:spPr>
          <a:xfrm>
            <a:off x="4416964" y="4292959"/>
            <a:ext cx="4387762" cy="2300591"/>
          </a:xfrm>
          <a:prstGeom prst="rect">
            <a:avLst/>
          </a:prstGeom>
          <a:solidFill>
            <a:srgbClr val="FF0000"/>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177800" y="4290237"/>
            <a:ext cx="4387762" cy="2300591"/>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7EFAAFC-0091-1C48-9DA3-F6806F65A761}" type="slidenum">
              <a:rPr lang="en-US" smtClean="0"/>
              <a:t>14</a:t>
            </a:fld>
            <a:endParaRPr lang="en-US"/>
          </a:p>
        </p:txBody>
      </p:sp>
      <p:sp>
        <p:nvSpPr>
          <p:cNvPr id="5" name="Title 1"/>
          <p:cNvSpPr>
            <a:spLocks noGrp="1"/>
          </p:cNvSpPr>
          <p:nvPr>
            <p:ph type="title"/>
          </p:nvPr>
        </p:nvSpPr>
        <p:spPr>
          <a:xfrm>
            <a:off x="177800" y="274638"/>
            <a:ext cx="8229600" cy="665162"/>
          </a:xfrm>
        </p:spPr>
        <p:txBody>
          <a:bodyPr>
            <a:noAutofit/>
          </a:bodyPr>
          <a:lstStyle/>
          <a:p>
            <a:pPr algn="l"/>
            <a:r>
              <a:rPr lang="en-US" sz="3200" dirty="0" smtClean="0"/>
              <a:t>Greens functions</a:t>
            </a:r>
            <a:endParaRPr lang="en-US" sz="3200" dirty="0"/>
          </a:p>
        </p:txBody>
      </p:sp>
      <p:sp>
        <p:nvSpPr>
          <p:cNvPr id="6" name="Rectangle 5"/>
          <p:cNvSpPr/>
          <p:nvPr/>
        </p:nvSpPr>
        <p:spPr>
          <a:xfrm>
            <a:off x="177800" y="818774"/>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G18400.m4v">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4491849" y="4290238"/>
            <a:ext cx="4061579" cy="2303312"/>
          </a:xfrm>
          <a:prstGeom prst="rect">
            <a:avLst/>
          </a:prstGeom>
        </p:spPr>
      </p:pic>
      <p:pic>
        <p:nvPicPr>
          <p:cNvPr id="7" name="G5400.m4v">
            <a:hlinkClick r:id="" action="ppaction://media"/>
          </p:cNvPr>
          <p:cNvPicPr>
            <a:picLocks noChangeAspect="1"/>
          </p:cNvPicPr>
          <p:nvPr>
            <a:videoFile r:link="rId5"/>
            <p:extLst>
              <p:ext uri="{DAA4B4D4-6D71-4841-9C94-3DE7FCFB9230}">
                <p14:media xmlns:p14="http://schemas.microsoft.com/office/powerpoint/2010/main" r:embed="rId4"/>
              </p:ext>
            </p:extLst>
          </p:nvPr>
        </p:nvPicPr>
        <p:blipFill>
          <a:blip r:embed="rId8"/>
          <a:stretch>
            <a:fillRect/>
          </a:stretch>
        </p:blipFill>
        <p:spPr>
          <a:xfrm>
            <a:off x="401912" y="4290238"/>
            <a:ext cx="4089937" cy="2300590"/>
          </a:xfrm>
          <a:prstGeom prst="rect">
            <a:avLst/>
          </a:prstGeom>
          <a:ln>
            <a:solidFill>
              <a:schemeClr val="accent3">
                <a:lumMod val="75000"/>
              </a:schemeClr>
            </a:solidFill>
          </a:ln>
        </p:spPr>
      </p:pic>
      <p:graphicFrame>
        <p:nvGraphicFramePr>
          <p:cNvPr id="44" name="Object 43"/>
          <p:cNvGraphicFramePr>
            <a:graphicFrameLocks noChangeAspect="1"/>
          </p:cNvGraphicFramePr>
          <p:nvPr>
            <p:extLst>
              <p:ext uri="{D42A27DB-BD31-4B8C-83A1-F6EECF244321}">
                <p14:modId xmlns:p14="http://schemas.microsoft.com/office/powerpoint/2010/main" val="1668497978"/>
              </p:ext>
            </p:extLst>
          </p:nvPr>
        </p:nvGraphicFramePr>
        <p:xfrm>
          <a:off x="308531" y="3567376"/>
          <a:ext cx="2456397" cy="843398"/>
        </p:xfrm>
        <a:graphic>
          <a:graphicData uri="http://schemas.openxmlformats.org/presentationml/2006/ole">
            <mc:AlternateContent xmlns:mc="http://schemas.openxmlformats.org/markup-compatibility/2006">
              <mc:Choice xmlns:v="urn:schemas-microsoft-com:vml" Requires="v">
                <p:oleObj spid="_x0000_s12295" name="Equation" r:id="rId9" imgW="673100" imgH="215900" progId="Equation.3">
                  <p:embed/>
                </p:oleObj>
              </mc:Choice>
              <mc:Fallback>
                <p:oleObj name="Equation" r:id="rId9" imgW="673100" imgH="215900" progId="Equation.3">
                  <p:embed/>
                  <p:pic>
                    <p:nvPicPr>
                      <p:cNvPr id="0" name=""/>
                      <p:cNvPicPr/>
                      <p:nvPr/>
                    </p:nvPicPr>
                    <p:blipFill>
                      <a:blip r:embed="rId10"/>
                      <a:stretch>
                        <a:fillRect/>
                      </a:stretch>
                    </p:blipFill>
                    <p:spPr>
                      <a:xfrm>
                        <a:off x="308531" y="3567376"/>
                        <a:ext cx="2456397" cy="843398"/>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764664241"/>
              </p:ext>
            </p:extLst>
          </p:nvPr>
        </p:nvGraphicFramePr>
        <p:xfrm>
          <a:off x="6321425" y="3575134"/>
          <a:ext cx="2457450" cy="795337"/>
        </p:xfrm>
        <a:graphic>
          <a:graphicData uri="http://schemas.openxmlformats.org/presentationml/2006/ole">
            <mc:AlternateContent xmlns:mc="http://schemas.openxmlformats.org/markup-compatibility/2006">
              <mc:Choice xmlns:v="urn:schemas-microsoft-com:vml" Requires="v">
                <p:oleObj spid="_x0000_s12296" name="Equation" r:id="rId11" imgW="673100" imgH="203200" progId="Equation.3">
                  <p:embed/>
                </p:oleObj>
              </mc:Choice>
              <mc:Fallback>
                <p:oleObj name="Equation" r:id="rId11" imgW="673100" imgH="203200" progId="Equation.3">
                  <p:embed/>
                  <p:pic>
                    <p:nvPicPr>
                      <p:cNvPr id="0" name=""/>
                      <p:cNvPicPr/>
                      <p:nvPr/>
                    </p:nvPicPr>
                    <p:blipFill>
                      <a:blip r:embed="rId12"/>
                      <a:stretch>
                        <a:fillRect/>
                      </a:stretch>
                    </p:blipFill>
                    <p:spPr>
                      <a:xfrm>
                        <a:off x="6321425" y="3575134"/>
                        <a:ext cx="2457450" cy="795337"/>
                      </a:xfrm>
                      <a:prstGeom prst="rect">
                        <a:avLst/>
                      </a:prstGeom>
                    </p:spPr>
                  </p:pic>
                </p:oleObj>
              </mc:Fallback>
            </mc:AlternateContent>
          </a:graphicData>
        </a:graphic>
      </p:graphicFrame>
      <p:sp>
        <p:nvSpPr>
          <p:cNvPr id="46" name="TextBox 45"/>
          <p:cNvSpPr txBox="1"/>
          <p:nvPr/>
        </p:nvSpPr>
        <p:spPr>
          <a:xfrm>
            <a:off x="8686800" y="6403257"/>
            <a:ext cx="418654" cy="369332"/>
          </a:xfrm>
          <a:prstGeom prst="rect">
            <a:avLst/>
          </a:prstGeom>
          <a:noFill/>
        </p:spPr>
        <p:txBody>
          <a:bodyPr wrap="none" rtlCol="0">
            <a:spAutoFit/>
          </a:bodyPr>
          <a:lstStyle/>
          <a:p>
            <a:r>
              <a:rPr lang="en-US" dirty="0" smtClean="0"/>
              <a:t>11</a:t>
            </a:r>
            <a:endParaRPr lang="en-US" dirty="0"/>
          </a:p>
        </p:txBody>
      </p:sp>
      <p:graphicFrame>
        <p:nvGraphicFramePr>
          <p:cNvPr id="48" name="Object 47"/>
          <p:cNvGraphicFramePr>
            <a:graphicFrameLocks noChangeAspect="1"/>
          </p:cNvGraphicFramePr>
          <p:nvPr>
            <p:extLst>
              <p:ext uri="{D42A27DB-BD31-4B8C-83A1-F6EECF244321}">
                <p14:modId xmlns:p14="http://schemas.microsoft.com/office/powerpoint/2010/main" val="3063787327"/>
              </p:ext>
            </p:extLst>
          </p:nvPr>
        </p:nvGraphicFramePr>
        <p:xfrm>
          <a:off x="728663" y="1174750"/>
          <a:ext cx="7527925" cy="2120900"/>
        </p:xfrm>
        <a:graphic>
          <a:graphicData uri="http://schemas.openxmlformats.org/presentationml/2006/ole">
            <mc:AlternateContent xmlns:mc="http://schemas.openxmlformats.org/markup-compatibility/2006">
              <mc:Choice xmlns:v="urn:schemas-microsoft-com:vml" Requires="v">
                <p:oleObj spid="_x0000_s12297" name="Equation" r:id="rId13" imgW="2476500" imgH="698500" progId="Equation.3">
                  <p:embed/>
                </p:oleObj>
              </mc:Choice>
              <mc:Fallback>
                <p:oleObj name="Equation" r:id="rId13" imgW="2476500" imgH="698500" progId="Equation.3">
                  <p:embed/>
                  <p:pic>
                    <p:nvPicPr>
                      <p:cNvPr id="0" name=""/>
                      <p:cNvPicPr/>
                      <p:nvPr/>
                    </p:nvPicPr>
                    <p:blipFill>
                      <a:blip r:embed="rId14"/>
                      <a:stretch>
                        <a:fillRect/>
                      </a:stretch>
                    </p:blipFill>
                    <p:spPr>
                      <a:xfrm>
                        <a:off x="728663" y="1174750"/>
                        <a:ext cx="7527925" cy="2120900"/>
                      </a:xfrm>
                      <a:prstGeom prst="rect">
                        <a:avLst/>
                      </a:prstGeom>
                    </p:spPr>
                  </p:pic>
                </p:oleObj>
              </mc:Fallback>
            </mc:AlternateContent>
          </a:graphicData>
        </a:graphic>
      </p:graphicFrame>
    </p:spTree>
    <p:extLst>
      <p:ext uri="{BB962C8B-B14F-4D97-AF65-F5344CB8AC3E}">
        <p14:creationId xmlns:p14="http://schemas.microsoft.com/office/powerpoint/2010/main" val="4116680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video>
              <p:cMediaNode vol="80000">
                <p:cTn id="18"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creen Shot 2014-04-30 at 10.52.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580" y="790218"/>
            <a:ext cx="5969000" cy="5207000"/>
          </a:xfrm>
          <a:prstGeom prst="rect">
            <a:avLst/>
          </a:prstGeom>
        </p:spPr>
      </p:pic>
      <p:sp>
        <p:nvSpPr>
          <p:cNvPr id="9" name="TextBox 8"/>
          <p:cNvSpPr txBox="1"/>
          <p:nvPr/>
        </p:nvSpPr>
        <p:spPr>
          <a:xfrm>
            <a:off x="4255968" y="833703"/>
            <a:ext cx="945767" cy="523220"/>
          </a:xfrm>
          <a:prstGeom prst="rect">
            <a:avLst/>
          </a:prstGeom>
          <a:noFill/>
        </p:spPr>
        <p:txBody>
          <a:bodyPr wrap="none" rtlCol="0">
            <a:spAutoFit/>
          </a:bodyPr>
          <a:lstStyle/>
          <a:p>
            <a:r>
              <a:rPr lang="en-US" sz="2800" b="1" dirty="0" smtClean="0"/>
              <a:t>EFWI</a:t>
            </a:r>
            <a:endParaRPr lang="en-US" sz="2800" b="1" dirty="0"/>
          </a:p>
        </p:txBody>
      </p:sp>
      <p:sp>
        <p:nvSpPr>
          <p:cNvPr id="2" name="Slide Number Placeholder 1"/>
          <p:cNvSpPr>
            <a:spLocks noGrp="1"/>
          </p:cNvSpPr>
          <p:nvPr>
            <p:ph type="sldNum" sz="quarter" idx="12"/>
          </p:nvPr>
        </p:nvSpPr>
        <p:spPr>
          <a:xfrm>
            <a:off x="6553200" y="6409273"/>
            <a:ext cx="2133600" cy="365125"/>
          </a:xfrm>
        </p:spPr>
        <p:txBody>
          <a:bodyPr/>
          <a:lstStyle/>
          <a:p>
            <a:fld id="{27EFAAFC-0091-1C48-9DA3-F6806F65A761}" type="slidenum">
              <a:rPr lang="en-US" smtClean="0"/>
              <a:t>15</a:t>
            </a:fld>
            <a:endParaRPr lang="en-US"/>
          </a:p>
        </p:txBody>
      </p:sp>
      <p:sp>
        <p:nvSpPr>
          <p:cNvPr id="11" name="Rectangle 10"/>
          <p:cNvSpPr/>
          <p:nvPr/>
        </p:nvSpPr>
        <p:spPr>
          <a:xfrm>
            <a:off x="2032000" y="1933222"/>
            <a:ext cx="776112" cy="903111"/>
          </a:xfrm>
          <a:prstGeom prst="rect">
            <a:avLst/>
          </a:prstGeom>
          <a:no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177800" y="274638"/>
            <a:ext cx="8229600" cy="665162"/>
          </a:xfrm>
        </p:spPr>
        <p:txBody>
          <a:bodyPr>
            <a:noAutofit/>
          </a:bodyPr>
          <a:lstStyle/>
          <a:p>
            <a:pPr algn="l"/>
            <a:r>
              <a:rPr lang="en-US" sz="3200" dirty="0" smtClean="0"/>
              <a:t>Forward modeling</a:t>
            </a:r>
            <a:endParaRPr lang="en-US" sz="3200" dirty="0"/>
          </a:p>
        </p:txBody>
      </p:sp>
      <p:sp>
        <p:nvSpPr>
          <p:cNvPr id="13" name="Rectangle 12"/>
          <p:cNvSpPr/>
          <p:nvPr/>
        </p:nvSpPr>
        <p:spPr>
          <a:xfrm>
            <a:off x="177800" y="785989"/>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686800" y="6403257"/>
            <a:ext cx="418654" cy="369332"/>
          </a:xfrm>
          <a:prstGeom prst="rect">
            <a:avLst/>
          </a:prstGeom>
          <a:noFill/>
        </p:spPr>
        <p:txBody>
          <a:bodyPr wrap="none" rtlCol="0">
            <a:spAutoFit/>
          </a:bodyPr>
          <a:lstStyle/>
          <a:p>
            <a:r>
              <a:rPr lang="en-US" dirty="0" smtClean="0"/>
              <a:t>12</a:t>
            </a:r>
            <a:endParaRPr lang="en-US" dirty="0"/>
          </a:p>
        </p:txBody>
      </p:sp>
    </p:spTree>
    <p:extLst>
      <p:ext uri="{BB962C8B-B14F-4D97-AF65-F5344CB8AC3E}">
        <p14:creationId xmlns:p14="http://schemas.microsoft.com/office/powerpoint/2010/main" val="5306592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FAAFC-0091-1C48-9DA3-F6806F65A761}" type="slidenum">
              <a:rPr lang="en-US" smtClean="0"/>
              <a:t>16</a:t>
            </a:fld>
            <a:endParaRPr lang="en-US"/>
          </a:p>
        </p:txBody>
      </p:sp>
      <p:sp>
        <p:nvSpPr>
          <p:cNvPr id="5" name="Title 1"/>
          <p:cNvSpPr>
            <a:spLocks noGrp="1"/>
          </p:cNvSpPr>
          <p:nvPr>
            <p:ph type="title"/>
          </p:nvPr>
        </p:nvSpPr>
        <p:spPr>
          <a:xfrm>
            <a:off x="177800" y="274638"/>
            <a:ext cx="8229600" cy="665162"/>
          </a:xfrm>
        </p:spPr>
        <p:txBody>
          <a:bodyPr>
            <a:noAutofit/>
          </a:bodyPr>
          <a:lstStyle/>
          <a:p>
            <a:pPr algn="l"/>
            <a:r>
              <a:rPr lang="en-US" sz="3200" dirty="0" smtClean="0"/>
              <a:t>Forward modeling</a:t>
            </a:r>
            <a:endParaRPr lang="en-US" sz="3200" dirty="0"/>
          </a:p>
        </p:txBody>
      </p:sp>
      <p:sp>
        <p:nvSpPr>
          <p:cNvPr id="6" name="Rectangle 5"/>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737072828"/>
              </p:ext>
            </p:extLst>
          </p:nvPr>
        </p:nvGraphicFramePr>
        <p:xfrm>
          <a:off x="840398" y="2853556"/>
          <a:ext cx="6993024" cy="938661"/>
        </p:xfrm>
        <a:graphic>
          <a:graphicData uri="http://schemas.openxmlformats.org/presentationml/2006/ole">
            <mc:AlternateContent xmlns:mc="http://schemas.openxmlformats.org/markup-compatibility/2006">
              <mc:Choice xmlns:v="urn:schemas-microsoft-com:vml" Requires="v">
                <p:oleObj spid="_x0000_s1058" name="Equation" r:id="rId3" imgW="3632200" imgH="444500" progId="Equation.3">
                  <p:embed/>
                </p:oleObj>
              </mc:Choice>
              <mc:Fallback>
                <p:oleObj name="Equation" r:id="rId3" imgW="3632200" imgH="444500" progId="Equation.3">
                  <p:embed/>
                  <p:pic>
                    <p:nvPicPr>
                      <p:cNvPr id="0" name=""/>
                      <p:cNvPicPr/>
                      <p:nvPr/>
                    </p:nvPicPr>
                    <p:blipFill>
                      <a:blip r:embed="rId4"/>
                      <a:stretch>
                        <a:fillRect/>
                      </a:stretch>
                    </p:blipFill>
                    <p:spPr>
                      <a:xfrm>
                        <a:off x="840398" y="2853556"/>
                        <a:ext cx="6993024" cy="938661"/>
                      </a:xfrm>
                      <a:prstGeom prst="rect">
                        <a:avLst/>
                      </a:prstGeom>
                    </p:spPr>
                  </p:pic>
                </p:oleObj>
              </mc:Fallback>
            </mc:AlternateContent>
          </a:graphicData>
        </a:graphic>
      </p:graphicFrame>
      <p:pic>
        <p:nvPicPr>
          <p:cNvPr id="3" name="Picture 2" descr="Screen Shot 2014-04-25 at 7.04.0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23445"/>
            <a:ext cx="9144000" cy="2593075"/>
          </a:xfrm>
          <a:prstGeom prst="rect">
            <a:avLst/>
          </a:prstGeom>
        </p:spPr>
      </p:pic>
      <p:cxnSp>
        <p:nvCxnSpPr>
          <p:cNvPr id="9" name="Straight Arrow Connector 8"/>
          <p:cNvCxnSpPr/>
          <p:nvPr/>
        </p:nvCxnSpPr>
        <p:spPr>
          <a:xfrm flipH="1" flipV="1">
            <a:off x="6553200" y="3541878"/>
            <a:ext cx="403578" cy="681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951111" y="3541879"/>
            <a:ext cx="762000" cy="6815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Picture 13" descr="Screen Shot 2014-04-25 at 7.27.02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9445" y="939800"/>
            <a:ext cx="1495777" cy="2041615"/>
          </a:xfrm>
          <a:prstGeom prst="rect">
            <a:avLst/>
          </a:prstGeom>
        </p:spPr>
      </p:pic>
      <p:cxnSp>
        <p:nvCxnSpPr>
          <p:cNvPr id="16" name="Straight Arrow Connector 15"/>
          <p:cNvCxnSpPr/>
          <p:nvPr/>
        </p:nvCxnSpPr>
        <p:spPr>
          <a:xfrm flipH="1">
            <a:off x="7704667" y="2981415"/>
            <a:ext cx="352777" cy="2076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686800" y="6403257"/>
            <a:ext cx="418654" cy="369332"/>
          </a:xfrm>
          <a:prstGeom prst="rect">
            <a:avLst/>
          </a:prstGeom>
          <a:noFill/>
        </p:spPr>
        <p:txBody>
          <a:bodyPr wrap="none" rtlCol="0">
            <a:spAutoFit/>
          </a:bodyPr>
          <a:lstStyle/>
          <a:p>
            <a:r>
              <a:rPr lang="en-US" dirty="0" smtClean="0">
                <a:solidFill>
                  <a:schemeClr val="bg1"/>
                </a:solidFill>
              </a:rPr>
              <a:t>13</a:t>
            </a:r>
            <a:endParaRPr lang="en-US" dirty="0">
              <a:solidFill>
                <a:schemeClr val="bg1"/>
              </a:solidFill>
            </a:endParaRPr>
          </a:p>
        </p:txBody>
      </p:sp>
    </p:spTree>
    <p:extLst>
      <p:ext uri="{BB962C8B-B14F-4D97-AF65-F5344CB8AC3E}">
        <p14:creationId xmlns:p14="http://schemas.microsoft.com/office/powerpoint/2010/main" val="12734051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FAAFC-0091-1C48-9DA3-F6806F65A761}" type="slidenum">
              <a:rPr lang="en-US" smtClean="0"/>
              <a:t>17</a:t>
            </a:fld>
            <a:endParaRPr lang="en-US"/>
          </a:p>
        </p:txBody>
      </p:sp>
      <p:sp>
        <p:nvSpPr>
          <p:cNvPr id="5" name="Title 1"/>
          <p:cNvSpPr>
            <a:spLocks noGrp="1"/>
          </p:cNvSpPr>
          <p:nvPr>
            <p:ph type="title"/>
          </p:nvPr>
        </p:nvSpPr>
        <p:spPr>
          <a:xfrm>
            <a:off x="177800" y="274638"/>
            <a:ext cx="8229600" cy="665162"/>
          </a:xfrm>
        </p:spPr>
        <p:txBody>
          <a:bodyPr>
            <a:noAutofit/>
          </a:bodyPr>
          <a:lstStyle/>
          <a:p>
            <a:pPr algn="l"/>
            <a:r>
              <a:rPr lang="en-US" sz="3200" dirty="0" smtClean="0"/>
              <a:t>Objective Function</a:t>
            </a:r>
            <a:endParaRPr lang="en-US" sz="3200" dirty="0"/>
          </a:p>
        </p:txBody>
      </p:sp>
      <p:sp>
        <p:nvSpPr>
          <p:cNvPr id="6" name="Rectangle 5"/>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61146808"/>
              </p:ext>
            </p:extLst>
          </p:nvPr>
        </p:nvGraphicFramePr>
        <p:xfrm>
          <a:off x="271463" y="1396999"/>
          <a:ext cx="8369250" cy="983015"/>
        </p:xfrm>
        <a:graphic>
          <a:graphicData uri="http://schemas.openxmlformats.org/presentationml/2006/ole">
            <mc:AlternateContent xmlns:mc="http://schemas.openxmlformats.org/markup-compatibility/2006">
              <mc:Choice xmlns:v="urn:schemas-microsoft-com:vml" Requires="v">
                <p:oleObj spid="_x0000_s3120" name="Equation" r:id="rId3" imgW="3797300" imgH="406400" progId="Equation.3">
                  <p:embed/>
                </p:oleObj>
              </mc:Choice>
              <mc:Fallback>
                <p:oleObj name="Equation" r:id="rId3" imgW="3797300" imgH="406400" progId="Equation.3">
                  <p:embed/>
                  <p:pic>
                    <p:nvPicPr>
                      <p:cNvPr id="0" name=""/>
                      <p:cNvPicPr/>
                      <p:nvPr/>
                    </p:nvPicPr>
                    <p:blipFill>
                      <a:blip r:embed="rId4"/>
                      <a:stretch>
                        <a:fillRect/>
                      </a:stretch>
                    </p:blipFill>
                    <p:spPr>
                      <a:xfrm>
                        <a:off x="271463" y="1396999"/>
                        <a:ext cx="8369250" cy="98301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568899031"/>
              </p:ext>
            </p:extLst>
          </p:nvPr>
        </p:nvGraphicFramePr>
        <p:xfrm>
          <a:off x="6290561" y="2394125"/>
          <a:ext cx="2350152" cy="1161873"/>
        </p:xfrm>
        <a:graphic>
          <a:graphicData uri="http://schemas.openxmlformats.org/presentationml/2006/ole">
            <mc:AlternateContent xmlns:mc="http://schemas.openxmlformats.org/markup-compatibility/2006">
              <mc:Choice xmlns:v="urn:schemas-microsoft-com:vml" Requires="v">
                <p:oleObj spid="_x0000_s3121" name="Equation" r:id="rId5" imgW="1130300" imgH="558800" progId="Equation.3">
                  <p:embed/>
                </p:oleObj>
              </mc:Choice>
              <mc:Fallback>
                <p:oleObj name="Equation" r:id="rId5" imgW="1130300" imgH="558800" progId="Equation.3">
                  <p:embed/>
                  <p:pic>
                    <p:nvPicPr>
                      <p:cNvPr id="0" name=""/>
                      <p:cNvPicPr/>
                      <p:nvPr/>
                    </p:nvPicPr>
                    <p:blipFill>
                      <a:blip r:embed="rId6"/>
                      <a:stretch>
                        <a:fillRect/>
                      </a:stretch>
                    </p:blipFill>
                    <p:spPr>
                      <a:xfrm>
                        <a:off x="6290561" y="2394125"/>
                        <a:ext cx="2350152" cy="1161873"/>
                      </a:xfrm>
                      <a:prstGeom prst="rect">
                        <a:avLst/>
                      </a:prstGeom>
                    </p:spPr>
                  </p:pic>
                </p:oleObj>
              </mc:Fallback>
            </mc:AlternateContent>
          </a:graphicData>
        </a:graphic>
      </p:graphicFrame>
      <p:sp>
        <p:nvSpPr>
          <p:cNvPr id="16" name="Rectangle 15"/>
          <p:cNvSpPr/>
          <p:nvPr/>
        </p:nvSpPr>
        <p:spPr>
          <a:xfrm>
            <a:off x="4233333" y="1580444"/>
            <a:ext cx="4453467" cy="677333"/>
          </a:xfrm>
          <a:prstGeom prst="rect">
            <a:avLst/>
          </a:prstGeom>
          <a:solidFill>
            <a:schemeClr val="tx2">
              <a:lumMod val="40000"/>
              <a:lumOff val="6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549412" y="2950611"/>
            <a:ext cx="3431810" cy="1323439"/>
          </a:xfrm>
          <a:prstGeom prst="rect">
            <a:avLst/>
          </a:prstGeom>
          <a:solidFill>
            <a:schemeClr val="accent1">
              <a:lumMod val="40000"/>
              <a:lumOff val="60000"/>
            </a:schemeClr>
          </a:solidFill>
        </p:spPr>
        <p:txBody>
          <a:bodyPr wrap="square" rtlCol="0">
            <a:spAutoFit/>
          </a:bodyPr>
          <a:lstStyle/>
          <a:p>
            <a:r>
              <a:rPr lang="en-US" sz="2000" dirty="0" smtClean="0"/>
              <a:t>Measures the difference between the predicted and recorded short wavelength component</a:t>
            </a:r>
            <a:endParaRPr lang="en-US" sz="2000" dirty="0"/>
          </a:p>
        </p:txBody>
      </p:sp>
      <p:cxnSp>
        <p:nvCxnSpPr>
          <p:cNvPr id="18" name="Straight Arrow Connector 17"/>
          <p:cNvCxnSpPr/>
          <p:nvPr/>
        </p:nvCxnSpPr>
        <p:spPr>
          <a:xfrm flipH="1">
            <a:off x="4233333" y="2257777"/>
            <a:ext cx="508000" cy="692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686800" y="6403257"/>
            <a:ext cx="418654" cy="369332"/>
          </a:xfrm>
          <a:prstGeom prst="rect">
            <a:avLst/>
          </a:prstGeom>
          <a:noFill/>
        </p:spPr>
        <p:txBody>
          <a:bodyPr wrap="none" rtlCol="0">
            <a:spAutoFit/>
          </a:bodyPr>
          <a:lstStyle/>
          <a:p>
            <a:r>
              <a:rPr lang="en-US" dirty="0" smtClean="0"/>
              <a:t>14</a:t>
            </a:r>
            <a:endParaRPr lang="en-US" dirty="0"/>
          </a:p>
        </p:txBody>
      </p:sp>
    </p:spTree>
    <p:extLst>
      <p:ext uri="{BB962C8B-B14F-4D97-AF65-F5344CB8AC3E}">
        <p14:creationId xmlns:p14="http://schemas.microsoft.com/office/powerpoint/2010/main" val="39846489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FAAFC-0091-1C48-9DA3-F6806F65A761}" type="slidenum">
              <a:rPr lang="en-US" smtClean="0"/>
              <a:t>18</a:t>
            </a:fld>
            <a:endParaRPr lang="en-US"/>
          </a:p>
        </p:txBody>
      </p:sp>
      <p:sp>
        <p:nvSpPr>
          <p:cNvPr id="5" name="Title 1"/>
          <p:cNvSpPr>
            <a:spLocks noGrp="1"/>
          </p:cNvSpPr>
          <p:nvPr>
            <p:ph type="title"/>
          </p:nvPr>
        </p:nvSpPr>
        <p:spPr>
          <a:xfrm>
            <a:off x="177800" y="274638"/>
            <a:ext cx="8229600" cy="665162"/>
          </a:xfrm>
        </p:spPr>
        <p:txBody>
          <a:bodyPr>
            <a:noAutofit/>
          </a:bodyPr>
          <a:lstStyle/>
          <a:p>
            <a:pPr algn="l"/>
            <a:r>
              <a:rPr lang="en-US" sz="3200" dirty="0" smtClean="0"/>
              <a:t>Objective Function</a:t>
            </a:r>
            <a:endParaRPr lang="en-US" sz="3200" dirty="0"/>
          </a:p>
        </p:txBody>
      </p:sp>
      <p:sp>
        <p:nvSpPr>
          <p:cNvPr id="6" name="Rectangle 5"/>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165049769"/>
              </p:ext>
            </p:extLst>
          </p:nvPr>
        </p:nvGraphicFramePr>
        <p:xfrm>
          <a:off x="565150" y="1262241"/>
          <a:ext cx="7781925" cy="1289050"/>
        </p:xfrm>
        <a:graphic>
          <a:graphicData uri="http://schemas.openxmlformats.org/presentationml/2006/ole">
            <mc:AlternateContent xmlns:mc="http://schemas.openxmlformats.org/markup-compatibility/2006">
              <mc:Choice xmlns:v="urn:schemas-microsoft-com:vml" Requires="v">
                <p:oleObj spid="_x0000_s7206" name="Equation" r:id="rId3" imgW="3530600" imgH="533400" progId="Equation.3">
                  <p:embed/>
                </p:oleObj>
              </mc:Choice>
              <mc:Fallback>
                <p:oleObj name="Equation" r:id="rId3" imgW="3530600" imgH="533400" progId="Equation.3">
                  <p:embed/>
                  <p:pic>
                    <p:nvPicPr>
                      <p:cNvPr id="0" name=""/>
                      <p:cNvPicPr/>
                      <p:nvPr/>
                    </p:nvPicPr>
                    <p:blipFill>
                      <a:blip r:embed="rId4"/>
                      <a:stretch>
                        <a:fillRect/>
                      </a:stretch>
                    </p:blipFill>
                    <p:spPr>
                      <a:xfrm>
                        <a:off x="565150" y="1262241"/>
                        <a:ext cx="7781925" cy="12890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733488704"/>
              </p:ext>
            </p:extLst>
          </p:nvPr>
        </p:nvGraphicFramePr>
        <p:xfrm>
          <a:off x="6290561" y="2394125"/>
          <a:ext cx="2350152" cy="1161873"/>
        </p:xfrm>
        <a:graphic>
          <a:graphicData uri="http://schemas.openxmlformats.org/presentationml/2006/ole">
            <mc:AlternateContent xmlns:mc="http://schemas.openxmlformats.org/markup-compatibility/2006">
              <mc:Choice xmlns:v="urn:schemas-microsoft-com:vml" Requires="v">
                <p:oleObj spid="_x0000_s7207" name="Equation" r:id="rId5" imgW="1130300" imgH="558800" progId="Equation.3">
                  <p:embed/>
                </p:oleObj>
              </mc:Choice>
              <mc:Fallback>
                <p:oleObj name="Equation" r:id="rId5" imgW="1130300" imgH="558800" progId="Equation.3">
                  <p:embed/>
                  <p:pic>
                    <p:nvPicPr>
                      <p:cNvPr id="0" name=""/>
                      <p:cNvPicPr/>
                      <p:nvPr/>
                    </p:nvPicPr>
                    <p:blipFill>
                      <a:blip r:embed="rId6"/>
                      <a:stretch>
                        <a:fillRect/>
                      </a:stretch>
                    </p:blipFill>
                    <p:spPr>
                      <a:xfrm>
                        <a:off x="6290561" y="2394125"/>
                        <a:ext cx="2350152" cy="1161873"/>
                      </a:xfrm>
                      <a:prstGeom prst="rect">
                        <a:avLst/>
                      </a:prstGeom>
                    </p:spPr>
                  </p:pic>
                </p:oleObj>
              </mc:Fallback>
            </mc:AlternateContent>
          </a:graphicData>
        </a:graphic>
      </p:graphicFrame>
      <p:sp>
        <p:nvSpPr>
          <p:cNvPr id="16" name="Rectangle 15"/>
          <p:cNvSpPr/>
          <p:nvPr/>
        </p:nvSpPr>
        <p:spPr>
          <a:xfrm>
            <a:off x="4233333" y="1580444"/>
            <a:ext cx="4453467" cy="677333"/>
          </a:xfrm>
          <a:prstGeom prst="rect">
            <a:avLst/>
          </a:prstGeom>
          <a:solidFill>
            <a:schemeClr val="tx2">
              <a:lumMod val="40000"/>
              <a:lumOff val="6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549412" y="2950611"/>
            <a:ext cx="3431810" cy="1323439"/>
          </a:xfrm>
          <a:prstGeom prst="rect">
            <a:avLst/>
          </a:prstGeom>
          <a:solidFill>
            <a:schemeClr val="accent1">
              <a:lumMod val="40000"/>
              <a:lumOff val="60000"/>
            </a:schemeClr>
          </a:solidFill>
        </p:spPr>
        <p:txBody>
          <a:bodyPr wrap="square" rtlCol="0">
            <a:spAutoFit/>
          </a:bodyPr>
          <a:lstStyle/>
          <a:p>
            <a:r>
              <a:rPr lang="en-US" sz="2000" dirty="0" smtClean="0"/>
              <a:t>Measures the difference between the predicted and recorded short wavelength component</a:t>
            </a:r>
            <a:endParaRPr lang="en-US" sz="2000" dirty="0"/>
          </a:p>
        </p:txBody>
      </p:sp>
      <p:cxnSp>
        <p:nvCxnSpPr>
          <p:cNvPr id="18" name="Straight Arrow Connector 17"/>
          <p:cNvCxnSpPr/>
          <p:nvPr/>
        </p:nvCxnSpPr>
        <p:spPr>
          <a:xfrm flipH="1">
            <a:off x="4233333" y="2257777"/>
            <a:ext cx="508000" cy="692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152444" y="2466069"/>
            <a:ext cx="2623256" cy="1231042"/>
          </a:xfrm>
          <a:prstGeom prst="rect">
            <a:avLst/>
          </a:prstGeom>
          <a:solidFill>
            <a:schemeClr val="accent2">
              <a:lumMod val="75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191477" y="4448719"/>
            <a:ext cx="3033889" cy="1323439"/>
          </a:xfrm>
          <a:prstGeom prst="rect">
            <a:avLst/>
          </a:prstGeom>
          <a:solidFill>
            <a:schemeClr val="accent2">
              <a:lumMod val="75000"/>
            </a:schemeClr>
          </a:solidFill>
        </p:spPr>
        <p:txBody>
          <a:bodyPr wrap="square" rtlCol="0">
            <a:spAutoFit/>
          </a:bodyPr>
          <a:lstStyle/>
          <a:p>
            <a:r>
              <a:rPr lang="en-US" sz="2000" dirty="0" smtClean="0"/>
              <a:t>Measures the difference between predicted and recorded short AND long wavelength component</a:t>
            </a:r>
            <a:endParaRPr lang="en-US" sz="2000" dirty="0"/>
          </a:p>
        </p:txBody>
      </p:sp>
      <p:cxnSp>
        <p:nvCxnSpPr>
          <p:cNvPr id="12" name="Straight Arrow Connector 11"/>
          <p:cNvCxnSpPr/>
          <p:nvPr/>
        </p:nvCxnSpPr>
        <p:spPr>
          <a:xfrm>
            <a:off x="6914444" y="3748219"/>
            <a:ext cx="146756" cy="700500"/>
          </a:xfrm>
          <a:prstGeom prst="straightConnector1">
            <a:avLst/>
          </a:prstGeom>
          <a:ln>
            <a:solidFill>
              <a:srgbClr val="C83232"/>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686800" y="6403257"/>
            <a:ext cx="418654" cy="369332"/>
          </a:xfrm>
          <a:prstGeom prst="rect">
            <a:avLst/>
          </a:prstGeom>
          <a:noFill/>
        </p:spPr>
        <p:txBody>
          <a:bodyPr wrap="none" rtlCol="0">
            <a:spAutoFit/>
          </a:bodyPr>
          <a:lstStyle/>
          <a:p>
            <a:r>
              <a:rPr lang="en-US" dirty="0" smtClean="0"/>
              <a:t>15</a:t>
            </a:r>
            <a:endParaRPr lang="en-US" dirty="0"/>
          </a:p>
        </p:txBody>
      </p:sp>
    </p:spTree>
    <p:extLst>
      <p:ext uri="{BB962C8B-B14F-4D97-AF65-F5344CB8AC3E}">
        <p14:creationId xmlns:p14="http://schemas.microsoft.com/office/powerpoint/2010/main" val="13928211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FAAFC-0091-1C48-9DA3-F6806F65A761}" type="slidenum">
              <a:rPr lang="en-US" smtClean="0"/>
              <a:t>19</a:t>
            </a:fld>
            <a:endParaRPr lang="en-US"/>
          </a:p>
        </p:txBody>
      </p:sp>
      <p:sp>
        <p:nvSpPr>
          <p:cNvPr id="5" name="Title 1"/>
          <p:cNvSpPr>
            <a:spLocks noGrp="1"/>
          </p:cNvSpPr>
          <p:nvPr>
            <p:ph type="title"/>
          </p:nvPr>
        </p:nvSpPr>
        <p:spPr>
          <a:xfrm>
            <a:off x="177800" y="274638"/>
            <a:ext cx="8229600" cy="665162"/>
          </a:xfrm>
        </p:spPr>
        <p:txBody>
          <a:bodyPr>
            <a:noAutofit/>
          </a:bodyPr>
          <a:lstStyle/>
          <a:p>
            <a:pPr algn="l"/>
            <a:r>
              <a:rPr lang="en-US" sz="3200" dirty="0" smtClean="0"/>
              <a:t>Gradient calculation</a:t>
            </a:r>
            <a:endParaRPr lang="en-US" sz="3200" dirty="0"/>
          </a:p>
        </p:txBody>
      </p:sp>
      <p:sp>
        <p:nvSpPr>
          <p:cNvPr id="6" name="Rectangle 5"/>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678861670"/>
              </p:ext>
            </p:extLst>
          </p:nvPr>
        </p:nvGraphicFramePr>
        <p:xfrm>
          <a:off x="1274763" y="1330325"/>
          <a:ext cx="5307012" cy="993775"/>
        </p:xfrm>
        <a:graphic>
          <a:graphicData uri="http://schemas.openxmlformats.org/presentationml/2006/ole">
            <mc:AlternateContent xmlns:mc="http://schemas.openxmlformats.org/markup-compatibility/2006">
              <mc:Choice xmlns:v="urn:schemas-microsoft-com:vml" Requires="v">
                <p:oleObj spid="_x0000_s5158" name="Equation" r:id="rId3" imgW="2755900" imgH="469900" progId="Equation.3">
                  <p:embed/>
                </p:oleObj>
              </mc:Choice>
              <mc:Fallback>
                <p:oleObj name="Equation" r:id="rId3" imgW="2755900" imgH="469900" progId="Equation.3">
                  <p:embed/>
                  <p:pic>
                    <p:nvPicPr>
                      <p:cNvPr id="0" name=""/>
                      <p:cNvPicPr/>
                      <p:nvPr/>
                    </p:nvPicPr>
                    <p:blipFill>
                      <a:blip r:embed="rId4"/>
                      <a:stretch>
                        <a:fillRect/>
                      </a:stretch>
                    </p:blipFill>
                    <p:spPr>
                      <a:xfrm>
                        <a:off x="1274763" y="1330325"/>
                        <a:ext cx="5307012" cy="99377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219518968"/>
              </p:ext>
            </p:extLst>
          </p:nvPr>
        </p:nvGraphicFramePr>
        <p:xfrm>
          <a:off x="4175175" y="2324099"/>
          <a:ext cx="3470213" cy="836789"/>
        </p:xfrm>
        <a:graphic>
          <a:graphicData uri="http://schemas.openxmlformats.org/presentationml/2006/ole">
            <mc:AlternateContent xmlns:mc="http://schemas.openxmlformats.org/markup-compatibility/2006">
              <mc:Choice xmlns:v="urn:schemas-microsoft-com:vml" Requires="v">
                <p:oleObj spid="_x0000_s5159" name="Equation" r:id="rId5" imgW="1790700" imgH="431800" progId="Equation.3">
                  <p:embed/>
                </p:oleObj>
              </mc:Choice>
              <mc:Fallback>
                <p:oleObj name="Equation" r:id="rId5" imgW="1790700" imgH="431800" progId="Equation.3">
                  <p:embed/>
                  <p:pic>
                    <p:nvPicPr>
                      <p:cNvPr id="0" name=""/>
                      <p:cNvPicPr/>
                      <p:nvPr/>
                    </p:nvPicPr>
                    <p:blipFill>
                      <a:blip r:embed="rId6"/>
                      <a:stretch>
                        <a:fillRect/>
                      </a:stretch>
                    </p:blipFill>
                    <p:spPr>
                      <a:xfrm>
                        <a:off x="4175175" y="2324099"/>
                        <a:ext cx="3470213" cy="836789"/>
                      </a:xfrm>
                      <a:prstGeom prst="rect">
                        <a:avLst/>
                      </a:prstGeom>
                    </p:spPr>
                  </p:pic>
                </p:oleObj>
              </mc:Fallback>
            </mc:AlternateContent>
          </a:graphicData>
        </a:graphic>
      </p:graphicFrame>
      <p:sp>
        <p:nvSpPr>
          <p:cNvPr id="3" name="Rectangle 2"/>
          <p:cNvSpPr/>
          <p:nvPr/>
        </p:nvSpPr>
        <p:spPr>
          <a:xfrm>
            <a:off x="3210434" y="1467555"/>
            <a:ext cx="3527948" cy="677333"/>
          </a:xfrm>
          <a:prstGeom prst="rect">
            <a:avLst/>
          </a:prstGeom>
          <a:solidFill>
            <a:schemeClr val="tx2">
              <a:lumMod val="40000"/>
              <a:lumOff val="6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08000" y="2837722"/>
            <a:ext cx="3033889" cy="707886"/>
          </a:xfrm>
          <a:prstGeom prst="rect">
            <a:avLst/>
          </a:prstGeom>
          <a:solidFill>
            <a:schemeClr val="accent1">
              <a:lumMod val="40000"/>
              <a:lumOff val="60000"/>
            </a:schemeClr>
          </a:solidFill>
        </p:spPr>
        <p:txBody>
          <a:bodyPr wrap="square" rtlCol="0">
            <a:spAutoFit/>
          </a:bodyPr>
          <a:lstStyle/>
          <a:p>
            <a:r>
              <a:rPr lang="en-US" sz="2000" dirty="0" smtClean="0"/>
              <a:t>Fits the short wavelength component</a:t>
            </a:r>
            <a:endParaRPr lang="en-US" sz="2000" dirty="0"/>
          </a:p>
        </p:txBody>
      </p:sp>
      <p:cxnSp>
        <p:nvCxnSpPr>
          <p:cNvPr id="10" name="Straight Arrow Connector 9"/>
          <p:cNvCxnSpPr/>
          <p:nvPr/>
        </p:nvCxnSpPr>
        <p:spPr>
          <a:xfrm flipH="1">
            <a:off x="2342444" y="2144888"/>
            <a:ext cx="508000" cy="692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64444" y="4731224"/>
            <a:ext cx="7210778" cy="830997"/>
          </a:xfrm>
          <a:prstGeom prst="rect">
            <a:avLst/>
          </a:prstGeom>
        </p:spPr>
        <p:txBody>
          <a:bodyPr wrap="square">
            <a:spAutoFit/>
          </a:bodyPr>
          <a:lstStyle/>
          <a:p>
            <a:r>
              <a:rPr lang="en-US" sz="2400" dirty="0"/>
              <a:t>The gradient calculates the </a:t>
            </a:r>
            <a:r>
              <a:rPr lang="en-US" sz="2400" dirty="0">
                <a:solidFill>
                  <a:srgbClr val="4F81BD"/>
                </a:solidFill>
              </a:rPr>
              <a:t>direction </a:t>
            </a:r>
            <a:r>
              <a:rPr lang="en-US" sz="2400" dirty="0"/>
              <a:t>the model, </a:t>
            </a:r>
            <a:r>
              <a:rPr lang="en-US" sz="2400" dirty="0" smtClean="0"/>
              <a:t>r, </a:t>
            </a:r>
            <a:endParaRPr lang="en-US" sz="2400" dirty="0"/>
          </a:p>
          <a:p>
            <a:r>
              <a:rPr lang="en-US" sz="2400" dirty="0"/>
              <a:t>must change to decrease the error</a:t>
            </a:r>
          </a:p>
        </p:txBody>
      </p:sp>
      <p:sp>
        <p:nvSpPr>
          <p:cNvPr id="15" name="TextBox 14"/>
          <p:cNvSpPr txBox="1"/>
          <p:nvPr/>
        </p:nvSpPr>
        <p:spPr>
          <a:xfrm>
            <a:off x="8686800" y="6403257"/>
            <a:ext cx="418654" cy="369332"/>
          </a:xfrm>
          <a:prstGeom prst="rect">
            <a:avLst/>
          </a:prstGeom>
          <a:noFill/>
        </p:spPr>
        <p:txBody>
          <a:bodyPr wrap="none" rtlCol="0">
            <a:spAutoFit/>
          </a:bodyPr>
          <a:lstStyle/>
          <a:p>
            <a:r>
              <a:rPr lang="en-US" dirty="0" smtClean="0"/>
              <a:t>16</a:t>
            </a:r>
            <a:endParaRPr lang="en-US" dirty="0"/>
          </a:p>
        </p:txBody>
      </p:sp>
    </p:spTree>
    <p:extLst>
      <p:ext uri="{BB962C8B-B14F-4D97-AF65-F5344CB8AC3E}">
        <p14:creationId xmlns:p14="http://schemas.microsoft.com/office/powerpoint/2010/main" val="19788930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1200"/>
            <a:ext cx="8229600" cy="2057401"/>
          </a:xfrm>
        </p:spPr>
        <p:txBody>
          <a:bodyPr/>
          <a:lstStyle/>
          <a:p>
            <a:endParaRPr lang="en-US" sz="1200" dirty="0" smtClean="0"/>
          </a:p>
          <a:p>
            <a:pPr marL="0" indent="0">
              <a:buNone/>
            </a:pPr>
            <a:r>
              <a:rPr lang="en-US" sz="2800" dirty="0" smtClean="0"/>
              <a:t>Imaging the subsurface involves many unknowns</a:t>
            </a:r>
          </a:p>
        </p:txBody>
      </p:sp>
      <p:sp>
        <p:nvSpPr>
          <p:cNvPr id="4" name="Slide Number Placeholder 3"/>
          <p:cNvSpPr>
            <a:spLocks noGrp="1"/>
          </p:cNvSpPr>
          <p:nvPr>
            <p:ph type="sldNum" sz="quarter" idx="12"/>
          </p:nvPr>
        </p:nvSpPr>
        <p:spPr/>
        <p:txBody>
          <a:bodyPr/>
          <a:lstStyle/>
          <a:p>
            <a:fld id="{27EFAAFC-0091-1C48-9DA3-F6806F65A761}" type="slidenum">
              <a:rPr lang="en-US" smtClean="0"/>
              <a:t>2</a:t>
            </a:fld>
            <a:endParaRPr lang="en-US"/>
          </a:p>
        </p:txBody>
      </p:sp>
      <p:sp>
        <p:nvSpPr>
          <p:cNvPr id="5" name="Title 1"/>
          <p:cNvSpPr txBox="1">
            <a:spLocks/>
          </p:cNvSpPr>
          <p:nvPr/>
        </p:nvSpPr>
        <p:spPr>
          <a:xfrm>
            <a:off x="177800" y="274638"/>
            <a:ext cx="8229600" cy="66516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Velocity Estimation</a:t>
            </a:r>
            <a:endParaRPr lang="en-US" sz="3200" dirty="0"/>
          </a:p>
        </p:txBody>
      </p:sp>
      <p:sp>
        <p:nvSpPr>
          <p:cNvPr id="6" name="Rectangle 5"/>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Arc 19"/>
          <p:cNvSpPr/>
          <p:nvPr/>
        </p:nvSpPr>
        <p:spPr>
          <a:xfrm rot="5694716">
            <a:off x="937086" y="2851088"/>
            <a:ext cx="855555" cy="786418"/>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7" name="Curved Connector 26"/>
          <p:cNvCxnSpPr/>
          <p:nvPr/>
        </p:nvCxnSpPr>
        <p:spPr>
          <a:xfrm>
            <a:off x="1244600" y="4622800"/>
            <a:ext cx="6591300" cy="508000"/>
          </a:xfrm>
          <a:prstGeom prst="curvedConnector3">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240907" y="5346700"/>
            <a:ext cx="6594993" cy="1270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291707" y="5613400"/>
            <a:ext cx="6594993" cy="1270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291707" y="5905500"/>
            <a:ext cx="6544193" cy="266700"/>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a:off x="1282700" y="4330700"/>
            <a:ext cx="6591300" cy="508000"/>
          </a:xfrm>
          <a:prstGeom prst="curvedConnector3">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Curved Connector 31"/>
          <p:cNvCxnSpPr/>
          <p:nvPr/>
        </p:nvCxnSpPr>
        <p:spPr>
          <a:xfrm>
            <a:off x="1282700" y="3975100"/>
            <a:ext cx="6591300" cy="508000"/>
          </a:xfrm>
          <a:prstGeom prst="curvedConnector3">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33" name="Arc 32"/>
          <p:cNvSpPr/>
          <p:nvPr/>
        </p:nvSpPr>
        <p:spPr>
          <a:xfrm rot="6198851">
            <a:off x="836232" y="2845372"/>
            <a:ext cx="1323559" cy="98536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rc 33"/>
          <p:cNvSpPr/>
          <p:nvPr/>
        </p:nvSpPr>
        <p:spPr>
          <a:xfrm rot="512006">
            <a:off x="1561468" y="3517900"/>
            <a:ext cx="914400" cy="914400"/>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p:cNvSpPr/>
          <p:nvPr/>
        </p:nvSpPr>
        <p:spPr>
          <a:xfrm rot="512006">
            <a:off x="1522358" y="3297781"/>
            <a:ext cx="1184469" cy="109212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Arc 35"/>
          <p:cNvSpPr/>
          <p:nvPr/>
        </p:nvSpPr>
        <p:spPr>
          <a:xfrm rot="512006">
            <a:off x="1422969" y="3006959"/>
            <a:ext cx="1522229" cy="1499161"/>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Arc 36"/>
          <p:cNvSpPr/>
          <p:nvPr/>
        </p:nvSpPr>
        <p:spPr>
          <a:xfrm rot="5694716">
            <a:off x="859853" y="2666145"/>
            <a:ext cx="704572" cy="763381"/>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5102052" y="1899660"/>
            <a:ext cx="877722" cy="2387600"/>
          </a:xfrm>
          <a:custGeom>
            <a:avLst/>
            <a:gdLst>
              <a:gd name="connsiteX0" fmla="*/ 342941 w 877722"/>
              <a:gd name="connsiteY0" fmla="*/ 0 h 2387600"/>
              <a:gd name="connsiteX1" fmla="*/ 355641 w 877722"/>
              <a:gd name="connsiteY1" fmla="*/ 330200 h 2387600"/>
              <a:gd name="connsiteX2" fmla="*/ 469941 w 877722"/>
              <a:gd name="connsiteY2" fmla="*/ 355600 h 2387600"/>
              <a:gd name="connsiteX3" fmla="*/ 876341 w 877722"/>
              <a:gd name="connsiteY3" fmla="*/ 431800 h 2387600"/>
              <a:gd name="connsiteX4" fmla="*/ 584241 w 877722"/>
              <a:gd name="connsiteY4" fmla="*/ 444500 h 2387600"/>
              <a:gd name="connsiteX5" fmla="*/ 101641 w 877722"/>
              <a:gd name="connsiteY5" fmla="*/ 444500 h 2387600"/>
              <a:gd name="connsiteX6" fmla="*/ 25441 w 877722"/>
              <a:gd name="connsiteY6" fmla="*/ 508000 h 2387600"/>
              <a:gd name="connsiteX7" fmla="*/ 355641 w 877722"/>
              <a:gd name="connsiteY7" fmla="*/ 558800 h 2387600"/>
              <a:gd name="connsiteX8" fmla="*/ 596941 w 877722"/>
              <a:gd name="connsiteY8" fmla="*/ 635000 h 2387600"/>
              <a:gd name="connsiteX9" fmla="*/ 469941 w 877722"/>
              <a:gd name="connsiteY9" fmla="*/ 698500 h 2387600"/>
              <a:gd name="connsiteX10" fmla="*/ 381041 w 877722"/>
              <a:gd name="connsiteY10" fmla="*/ 711200 h 2387600"/>
              <a:gd name="connsiteX11" fmla="*/ 381041 w 877722"/>
              <a:gd name="connsiteY11" fmla="*/ 774700 h 2387600"/>
              <a:gd name="connsiteX12" fmla="*/ 381041 w 877722"/>
              <a:gd name="connsiteY12" fmla="*/ 1003300 h 2387600"/>
              <a:gd name="connsiteX13" fmla="*/ 381041 w 877722"/>
              <a:gd name="connsiteY13" fmla="*/ 1168400 h 2387600"/>
              <a:gd name="connsiteX14" fmla="*/ 41 w 877722"/>
              <a:gd name="connsiteY14" fmla="*/ 1219200 h 2387600"/>
              <a:gd name="connsiteX15" fmla="*/ 406441 w 877722"/>
              <a:gd name="connsiteY15" fmla="*/ 1282700 h 2387600"/>
              <a:gd name="connsiteX16" fmla="*/ 673141 w 877722"/>
              <a:gd name="connsiteY16" fmla="*/ 1371600 h 2387600"/>
              <a:gd name="connsiteX17" fmla="*/ 393741 w 877722"/>
              <a:gd name="connsiteY17" fmla="*/ 1397000 h 2387600"/>
              <a:gd name="connsiteX18" fmla="*/ 101641 w 877722"/>
              <a:gd name="connsiteY18" fmla="*/ 1473200 h 2387600"/>
              <a:gd name="connsiteX19" fmla="*/ 368341 w 877722"/>
              <a:gd name="connsiteY19" fmla="*/ 1498600 h 2387600"/>
              <a:gd name="connsiteX20" fmla="*/ 431841 w 877722"/>
              <a:gd name="connsiteY20" fmla="*/ 1714500 h 2387600"/>
              <a:gd name="connsiteX21" fmla="*/ 431841 w 877722"/>
              <a:gd name="connsiteY21" fmla="*/ 2171700 h 2387600"/>
              <a:gd name="connsiteX22" fmla="*/ 419141 w 877722"/>
              <a:gd name="connsiteY22" fmla="*/ 2387600 h 238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7722" h="2387600">
                <a:moveTo>
                  <a:pt x="342941" y="0"/>
                </a:moveTo>
                <a:cubicBezTo>
                  <a:pt x="338707" y="135466"/>
                  <a:pt x="334474" y="270933"/>
                  <a:pt x="355641" y="330200"/>
                </a:cubicBezTo>
                <a:cubicBezTo>
                  <a:pt x="376808" y="389467"/>
                  <a:pt x="469941" y="355600"/>
                  <a:pt x="469941" y="355600"/>
                </a:cubicBezTo>
                <a:cubicBezTo>
                  <a:pt x="556724" y="372533"/>
                  <a:pt x="857291" y="416983"/>
                  <a:pt x="876341" y="431800"/>
                </a:cubicBezTo>
                <a:cubicBezTo>
                  <a:pt x="895391" y="446617"/>
                  <a:pt x="713358" y="442383"/>
                  <a:pt x="584241" y="444500"/>
                </a:cubicBezTo>
                <a:cubicBezTo>
                  <a:pt x="455124" y="446617"/>
                  <a:pt x="194774" y="433917"/>
                  <a:pt x="101641" y="444500"/>
                </a:cubicBezTo>
                <a:cubicBezTo>
                  <a:pt x="8508" y="455083"/>
                  <a:pt x="-16892" y="488950"/>
                  <a:pt x="25441" y="508000"/>
                </a:cubicBezTo>
                <a:cubicBezTo>
                  <a:pt x="67774" y="527050"/>
                  <a:pt x="260391" y="537633"/>
                  <a:pt x="355641" y="558800"/>
                </a:cubicBezTo>
                <a:cubicBezTo>
                  <a:pt x="450891" y="579967"/>
                  <a:pt x="577891" y="611717"/>
                  <a:pt x="596941" y="635000"/>
                </a:cubicBezTo>
                <a:cubicBezTo>
                  <a:pt x="615991" y="658283"/>
                  <a:pt x="505924" y="685800"/>
                  <a:pt x="469941" y="698500"/>
                </a:cubicBezTo>
                <a:cubicBezTo>
                  <a:pt x="433958" y="711200"/>
                  <a:pt x="395858" y="698500"/>
                  <a:pt x="381041" y="711200"/>
                </a:cubicBezTo>
                <a:cubicBezTo>
                  <a:pt x="366224" y="723900"/>
                  <a:pt x="381041" y="774700"/>
                  <a:pt x="381041" y="774700"/>
                </a:cubicBezTo>
                <a:lnTo>
                  <a:pt x="381041" y="1003300"/>
                </a:lnTo>
                <a:cubicBezTo>
                  <a:pt x="381041" y="1068917"/>
                  <a:pt x="444541" y="1132417"/>
                  <a:pt x="381041" y="1168400"/>
                </a:cubicBezTo>
                <a:cubicBezTo>
                  <a:pt x="317541" y="1204383"/>
                  <a:pt x="-4192" y="1200150"/>
                  <a:pt x="41" y="1219200"/>
                </a:cubicBezTo>
                <a:cubicBezTo>
                  <a:pt x="4274" y="1238250"/>
                  <a:pt x="294258" y="1257300"/>
                  <a:pt x="406441" y="1282700"/>
                </a:cubicBezTo>
                <a:cubicBezTo>
                  <a:pt x="518624" y="1308100"/>
                  <a:pt x="675258" y="1352550"/>
                  <a:pt x="673141" y="1371600"/>
                </a:cubicBezTo>
                <a:cubicBezTo>
                  <a:pt x="671024" y="1390650"/>
                  <a:pt x="488991" y="1380067"/>
                  <a:pt x="393741" y="1397000"/>
                </a:cubicBezTo>
                <a:cubicBezTo>
                  <a:pt x="298491" y="1413933"/>
                  <a:pt x="105874" y="1456267"/>
                  <a:pt x="101641" y="1473200"/>
                </a:cubicBezTo>
                <a:cubicBezTo>
                  <a:pt x="97408" y="1490133"/>
                  <a:pt x="313308" y="1458383"/>
                  <a:pt x="368341" y="1498600"/>
                </a:cubicBezTo>
                <a:cubicBezTo>
                  <a:pt x="423374" y="1538817"/>
                  <a:pt x="421258" y="1602317"/>
                  <a:pt x="431841" y="1714500"/>
                </a:cubicBezTo>
                <a:cubicBezTo>
                  <a:pt x="442424" y="1826683"/>
                  <a:pt x="433958" y="2059517"/>
                  <a:pt x="431841" y="2171700"/>
                </a:cubicBezTo>
                <a:cubicBezTo>
                  <a:pt x="429724" y="2283883"/>
                  <a:pt x="419141" y="2387600"/>
                  <a:pt x="419141" y="23876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TextBox 42"/>
          <p:cNvSpPr txBox="1"/>
          <p:nvPr/>
        </p:nvSpPr>
        <p:spPr>
          <a:xfrm>
            <a:off x="5858076" y="2464293"/>
            <a:ext cx="3144833" cy="1323439"/>
          </a:xfrm>
          <a:prstGeom prst="rect">
            <a:avLst/>
          </a:prstGeom>
          <a:noFill/>
        </p:spPr>
        <p:txBody>
          <a:bodyPr wrap="square" rtlCol="0">
            <a:spAutoFit/>
          </a:bodyPr>
          <a:lstStyle/>
          <a:p>
            <a:r>
              <a:rPr lang="en-US" sz="2000" dirty="0" smtClean="0"/>
              <a:t>Recorded seismic data (d)=</a:t>
            </a:r>
          </a:p>
          <a:p>
            <a:r>
              <a:rPr lang="en-US" sz="2000" dirty="0" smtClean="0"/>
              <a:t>A function of acoustic and elastic parameters of the Earth</a:t>
            </a:r>
            <a:endParaRPr lang="en-US" sz="2000" dirty="0"/>
          </a:p>
        </p:txBody>
      </p:sp>
      <p:sp>
        <p:nvSpPr>
          <p:cNvPr id="2" name="TextBox 1"/>
          <p:cNvSpPr txBox="1"/>
          <p:nvPr/>
        </p:nvSpPr>
        <p:spPr>
          <a:xfrm>
            <a:off x="1256779" y="6236772"/>
            <a:ext cx="8318500" cy="523220"/>
          </a:xfrm>
          <a:prstGeom prst="rect">
            <a:avLst/>
          </a:prstGeom>
          <a:noFill/>
        </p:spPr>
        <p:txBody>
          <a:bodyPr wrap="square" rtlCol="0">
            <a:spAutoFit/>
          </a:bodyPr>
          <a:lstStyle/>
          <a:p>
            <a:r>
              <a:rPr lang="en-US" sz="2800" dirty="0" smtClean="0"/>
              <a:t>FWI= choose m to minimize (F[m]-d)</a:t>
            </a:r>
            <a:r>
              <a:rPr lang="en-US" sz="2800" baseline="30000" dirty="0" smtClean="0"/>
              <a:t>T</a:t>
            </a:r>
            <a:r>
              <a:rPr lang="en-US" sz="2800" dirty="0" smtClean="0"/>
              <a:t>(F[m]-d)</a:t>
            </a:r>
            <a:endParaRPr lang="en-US" sz="2800" dirty="0"/>
          </a:p>
        </p:txBody>
      </p:sp>
      <p:sp>
        <p:nvSpPr>
          <p:cNvPr id="7" name="Explosion 1 6"/>
          <p:cNvSpPr/>
          <p:nvPr/>
        </p:nvSpPr>
        <p:spPr>
          <a:xfrm>
            <a:off x="1014199" y="2558699"/>
            <a:ext cx="419097" cy="552801"/>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Isosceles Triangle 7"/>
          <p:cNvSpPr/>
          <p:nvPr/>
        </p:nvSpPr>
        <p:spPr>
          <a:xfrm rot="10800000">
            <a:off x="2781300" y="2768601"/>
            <a:ext cx="410119" cy="34289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Isosceles Triangle 23"/>
          <p:cNvSpPr/>
          <p:nvPr/>
        </p:nvSpPr>
        <p:spPr>
          <a:xfrm rot="10800000">
            <a:off x="5272960" y="1556762"/>
            <a:ext cx="410119" cy="34289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686800" y="6403257"/>
            <a:ext cx="301660" cy="369332"/>
          </a:xfrm>
          <a:prstGeom prst="rect">
            <a:avLst/>
          </a:prstGeom>
          <a:noFill/>
        </p:spPr>
        <p:txBody>
          <a:bodyPr wrap="none" rtlCol="0">
            <a:spAutoFit/>
          </a:bodyPr>
          <a:lstStyle/>
          <a:p>
            <a:r>
              <a:rPr lang="en-US" dirty="0" smtClean="0"/>
              <a:t>1</a:t>
            </a:r>
            <a:endParaRPr lang="en-US" dirty="0"/>
          </a:p>
        </p:txBody>
      </p:sp>
    </p:spTree>
    <p:extLst>
      <p:ext uri="{BB962C8B-B14F-4D97-AF65-F5344CB8AC3E}">
        <p14:creationId xmlns:p14="http://schemas.microsoft.com/office/powerpoint/2010/main" val="9793086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FAAFC-0091-1C48-9DA3-F6806F65A761}" type="slidenum">
              <a:rPr lang="en-US" smtClean="0"/>
              <a:t>20</a:t>
            </a:fld>
            <a:endParaRPr lang="en-US"/>
          </a:p>
        </p:txBody>
      </p:sp>
      <p:sp>
        <p:nvSpPr>
          <p:cNvPr id="5" name="Title 1"/>
          <p:cNvSpPr>
            <a:spLocks noGrp="1"/>
          </p:cNvSpPr>
          <p:nvPr>
            <p:ph type="title"/>
          </p:nvPr>
        </p:nvSpPr>
        <p:spPr>
          <a:xfrm>
            <a:off x="177800" y="274638"/>
            <a:ext cx="8229600" cy="665162"/>
          </a:xfrm>
        </p:spPr>
        <p:txBody>
          <a:bodyPr>
            <a:noAutofit/>
          </a:bodyPr>
          <a:lstStyle/>
          <a:p>
            <a:pPr algn="l"/>
            <a:r>
              <a:rPr lang="en-US" sz="3200" dirty="0" smtClean="0"/>
              <a:t>Gradient calculation</a:t>
            </a:r>
            <a:endParaRPr lang="en-US" sz="3200" dirty="0"/>
          </a:p>
        </p:txBody>
      </p:sp>
      <p:sp>
        <p:nvSpPr>
          <p:cNvPr id="6" name="Rectangle 5"/>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08184806"/>
              </p:ext>
            </p:extLst>
          </p:nvPr>
        </p:nvGraphicFramePr>
        <p:xfrm>
          <a:off x="4175175" y="2324099"/>
          <a:ext cx="3470213" cy="836789"/>
        </p:xfrm>
        <a:graphic>
          <a:graphicData uri="http://schemas.openxmlformats.org/presentationml/2006/ole">
            <mc:AlternateContent xmlns:mc="http://schemas.openxmlformats.org/markup-compatibility/2006">
              <mc:Choice xmlns:v="urn:schemas-microsoft-com:vml" Requires="v">
                <p:oleObj spid="_x0000_s8224" name="Equation" r:id="rId3" imgW="1790700" imgH="431800" progId="Equation.3">
                  <p:embed/>
                </p:oleObj>
              </mc:Choice>
              <mc:Fallback>
                <p:oleObj name="Equation" r:id="rId3" imgW="1790700" imgH="431800" progId="Equation.3">
                  <p:embed/>
                  <p:pic>
                    <p:nvPicPr>
                      <p:cNvPr id="0" name=""/>
                      <p:cNvPicPr/>
                      <p:nvPr/>
                    </p:nvPicPr>
                    <p:blipFill>
                      <a:blip r:embed="rId4"/>
                      <a:stretch>
                        <a:fillRect/>
                      </a:stretch>
                    </p:blipFill>
                    <p:spPr>
                      <a:xfrm>
                        <a:off x="4175175" y="2324099"/>
                        <a:ext cx="3470213" cy="836789"/>
                      </a:xfrm>
                      <a:prstGeom prst="rect">
                        <a:avLst/>
                      </a:prstGeom>
                    </p:spPr>
                  </p:pic>
                </p:oleObj>
              </mc:Fallback>
            </mc:AlternateContent>
          </a:graphicData>
        </a:graphic>
      </p:graphicFrame>
      <p:sp>
        <p:nvSpPr>
          <p:cNvPr id="8" name="TextBox 7"/>
          <p:cNvSpPr txBox="1"/>
          <p:nvPr/>
        </p:nvSpPr>
        <p:spPr>
          <a:xfrm>
            <a:off x="508000" y="2837722"/>
            <a:ext cx="3033889" cy="707886"/>
          </a:xfrm>
          <a:prstGeom prst="rect">
            <a:avLst/>
          </a:prstGeom>
          <a:solidFill>
            <a:schemeClr val="accent1">
              <a:lumMod val="40000"/>
              <a:lumOff val="60000"/>
            </a:schemeClr>
          </a:solidFill>
        </p:spPr>
        <p:txBody>
          <a:bodyPr wrap="square" rtlCol="0">
            <a:spAutoFit/>
          </a:bodyPr>
          <a:lstStyle/>
          <a:p>
            <a:r>
              <a:rPr lang="en-US" sz="2000" dirty="0" smtClean="0"/>
              <a:t>Fits mostly the short wavelength component</a:t>
            </a:r>
            <a:endParaRPr lang="en-US" sz="2000" dirty="0"/>
          </a:p>
        </p:txBody>
      </p:sp>
      <p:cxnSp>
        <p:nvCxnSpPr>
          <p:cNvPr id="10" name="Straight Arrow Connector 9"/>
          <p:cNvCxnSpPr/>
          <p:nvPr/>
        </p:nvCxnSpPr>
        <p:spPr>
          <a:xfrm flipH="1">
            <a:off x="2342444" y="2144888"/>
            <a:ext cx="508000" cy="6928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175175" y="2324099"/>
            <a:ext cx="4232225" cy="836789"/>
          </a:xfrm>
          <a:prstGeom prst="rect">
            <a:avLst/>
          </a:prstGeom>
          <a:solidFill>
            <a:schemeClr val="accent2">
              <a:lumMod val="75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036255" y="3686719"/>
            <a:ext cx="3033889" cy="707886"/>
          </a:xfrm>
          <a:prstGeom prst="rect">
            <a:avLst/>
          </a:prstGeom>
          <a:solidFill>
            <a:schemeClr val="accent2">
              <a:lumMod val="75000"/>
            </a:schemeClr>
          </a:solidFill>
        </p:spPr>
        <p:txBody>
          <a:bodyPr wrap="square" rtlCol="0">
            <a:spAutoFit/>
          </a:bodyPr>
          <a:lstStyle/>
          <a:p>
            <a:r>
              <a:rPr lang="en-US" sz="2000" dirty="0" smtClean="0"/>
              <a:t>Fits the short AND long wavelength component</a:t>
            </a:r>
            <a:endParaRPr lang="en-US" sz="2000" dirty="0"/>
          </a:p>
        </p:txBody>
      </p:sp>
      <p:cxnSp>
        <p:nvCxnSpPr>
          <p:cNvPr id="14" name="Straight Arrow Connector 13"/>
          <p:cNvCxnSpPr>
            <a:endCxn id="12" idx="0"/>
          </p:cNvCxnSpPr>
          <p:nvPr/>
        </p:nvCxnSpPr>
        <p:spPr>
          <a:xfrm>
            <a:off x="6406444" y="3160888"/>
            <a:ext cx="146756" cy="525831"/>
          </a:xfrm>
          <a:prstGeom prst="straightConnector1">
            <a:avLst/>
          </a:prstGeom>
          <a:ln>
            <a:solidFill>
              <a:srgbClr val="C83232"/>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64444" y="4731224"/>
            <a:ext cx="7210778" cy="830997"/>
          </a:xfrm>
          <a:prstGeom prst="rect">
            <a:avLst/>
          </a:prstGeom>
        </p:spPr>
        <p:txBody>
          <a:bodyPr wrap="square">
            <a:spAutoFit/>
          </a:bodyPr>
          <a:lstStyle/>
          <a:p>
            <a:r>
              <a:rPr lang="en-US" sz="2400" dirty="0"/>
              <a:t>The gradient calculates the </a:t>
            </a:r>
            <a:r>
              <a:rPr lang="en-US" sz="2400" dirty="0">
                <a:solidFill>
                  <a:srgbClr val="4F81BD"/>
                </a:solidFill>
              </a:rPr>
              <a:t>direction</a:t>
            </a:r>
            <a:r>
              <a:rPr lang="en-US" sz="2400" dirty="0"/>
              <a:t> the model, </a:t>
            </a:r>
            <a:r>
              <a:rPr lang="en-US" sz="2400" dirty="0" smtClean="0"/>
              <a:t>r, </a:t>
            </a:r>
            <a:endParaRPr lang="en-US" sz="2400" dirty="0"/>
          </a:p>
          <a:p>
            <a:r>
              <a:rPr lang="en-US" sz="2400" dirty="0"/>
              <a:t>must change to decrease the error</a:t>
            </a:r>
          </a:p>
        </p:txBody>
      </p:sp>
      <p:sp>
        <p:nvSpPr>
          <p:cNvPr id="15" name="TextBox 14"/>
          <p:cNvSpPr txBox="1"/>
          <p:nvPr/>
        </p:nvSpPr>
        <p:spPr>
          <a:xfrm>
            <a:off x="8686800" y="6403257"/>
            <a:ext cx="418654" cy="369332"/>
          </a:xfrm>
          <a:prstGeom prst="rect">
            <a:avLst/>
          </a:prstGeom>
          <a:noFill/>
        </p:spPr>
        <p:txBody>
          <a:bodyPr wrap="none" rtlCol="0">
            <a:spAutoFit/>
          </a:bodyPr>
          <a:lstStyle/>
          <a:p>
            <a:r>
              <a:rPr lang="en-US" dirty="0" smtClean="0"/>
              <a:t>16</a:t>
            </a:r>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663841813"/>
              </p:ext>
            </p:extLst>
          </p:nvPr>
        </p:nvGraphicFramePr>
        <p:xfrm>
          <a:off x="1274763" y="1330325"/>
          <a:ext cx="5307012" cy="993775"/>
        </p:xfrm>
        <a:graphic>
          <a:graphicData uri="http://schemas.openxmlformats.org/presentationml/2006/ole">
            <mc:AlternateContent xmlns:mc="http://schemas.openxmlformats.org/markup-compatibility/2006">
              <mc:Choice xmlns:v="urn:schemas-microsoft-com:vml" Requires="v">
                <p:oleObj spid="_x0000_s8225" name="Equation" r:id="rId5" imgW="2755900" imgH="469900" progId="Equation.3">
                  <p:embed/>
                </p:oleObj>
              </mc:Choice>
              <mc:Fallback>
                <p:oleObj name="Equation" r:id="rId5" imgW="2755900" imgH="469900" progId="Equation.3">
                  <p:embed/>
                  <p:pic>
                    <p:nvPicPr>
                      <p:cNvPr id="0" name=""/>
                      <p:cNvPicPr/>
                      <p:nvPr/>
                    </p:nvPicPr>
                    <p:blipFill>
                      <a:blip r:embed="rId6"/>
                      <a:stretch>
                        <a:fillRect/>
                      </a:stretch>
                    </p:blipFill>
                    <p:spPr>
                      <a:xfrm>
                        <a:off x="1274763" y="1330325"/>
                        <a:ext cx="5307012" cy="993775"/>
                      </a:xfrm>
                      <a:prstGeom prst="rect">
                        <a:avLst/>
                      </a:prstGeom>
                    </p:spPr>
                  </p:pic>
                </p:oleObj>
              </mc:Fallback>
            </mc:AlternateContent>
          </a:graphicData>
        </a:graphic>
      </p:graphicFrame>
      <p:sp>
        <p:nvSpPr>
          <p:cNvPr id="17" name="Rectangle 16"/>
          <p:cNvSpPr/>
          <p:nvPr/>
        </p:nvSpPr>
        <p:spPr>
          <a:xfrm>
            <a:off x="3210434" y="1467555"/>
            <a:ext cx="3527948" cy="677333"/>
          </a:xfrm>
          <a:prstGeom prst="rect">
            <a:avLst/>
          </a:prstGeom>
          <a:solidFill>
            <a:schemeClr val="tx2">
              <a:lumMod val="40000"/>
              <a:lumOff val="6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09245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Screen Shot 2014-04-30 at 10.52.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900" y="878423"/>
            <a:ext cx="5969000" cy="5207000"/>
          </a:xfrm>
          <a:prstGeom prst="rect">
            <a:avLst/>
          </a:prstGeom>
        </p:spPr>
      </p:pic>
      <p:sp>
        <p:nvSpPr>
          <p:cNvPr id="5" name="Title 1"/>
          <p:cNvSpPr>
            <a:spLocks noGrp="1"/>
          </p:cNvSpPr>
          <p:nvPr>
            <p:ph type="title"/>
          </p:nvPr>
        </p:nvSpPr>
        <p:spPr>
          <a:xfrm>
            <a:off x="177800" y="274638"/>
            <a:ext cx="8229600" cy="665162"/>
          </a:xfrm>
        </p:spPr>
        <p:txBody>
          <a:bodyPr>
            <a:noAutofit/>
          </a:bodyPr>
          <a:lstStyle/>
          <a:p>
            <a:pPr algn="l"/>
            <a:r>
              <a:rPr lang="en-US" sz="3200" dirty="0" smtClean="0"/>
              <a:t>New model</a:t>
            </a:r>
            <a:endParaRPr lang="en-US" sz="3200" dirty="0"/>
          </a:p>
        </p:txBody>
      </p:sp>
      <p:sp>
        <p:nvSpPr>
          <p:cNvPr id="6" name="Rectangle 5"/>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395111" y="6134331"/>
            <a:ext cx="7831667" cy="461665"/>
          </a:xfrm>
          <a:prstGeom prst="rect">
            <a:avLst/>
          </a:prstGeom>
        </p:spPr>
        <p:txBody>
          <a:bodyPr wrap="square">
            <a:spAutoFit/>
          </a:bodyPr>
          <a:lstStyle/>
          <a:p>
            <a:r>
              <a:rPr lang="en-US" sz="2400" dirty="0" err="1" smtClean="0"/>
              <a:t>Model_new</a:t>
            </a:r>
            <a:r>
              <a:rPr lang="en-US" sz="2400" dirty="0" smtClean="0"/>
              <a:t> </a:t>
            </a:r>
            <a:r>
              <a:rPr lang="en-US" sz="2400" dirty="0"/>
              <a:t>= </a:t>
            </a:r>
            <a:r>
              <a:rPr lang="en-US" sz="2400" dirty="0" err="1" smtClean="0"/>
              <a:t>Model_previous</a:t>
            </a:r>
            <a:r>
              <a:rPr lang="en-US" sz="2400" dirty="0" smtClean="0"/>
              <a:t> – </a:t>
            </a:r>
            <a:r>
              <a:rPr lang="en-US" sz="2400" dirty="0" err="1" smtClean="0"/>
              <a:t>Step_Length</a:t>
            </a:r>
            <a:r>
              <a:rPr lang="en-US" sz="2400" dirty="0" smtClean="0"/>
              <a:t>*Gradient</a:t>
            </a:r>
            <a:endParaRPr lang="en-US" sz="2400" dirty="0"/>
          </a:p>
        </p:txBody>
      </p:sp>
      <p:sp>
        <p:nvSpPr>
          <p:cNvPr id="9" name="TextBox 8"/>
          <p:cNvSpPr txBox="1"/>
          <p:nvPr/>
        </p:nvSpPr>
        <p:spPr>
          <a:xfrm>
            <a:off x="4255968" y="918369"/>
            <a:ext cx="945767" cy="523220"/>
          </a:xfrm>
          <a:prstGeom prst="rect">
            <a:avLst/>
          </a:prstGeom>
          <a:noFill/>
        </p:spPr>
        <p:txBody>
          <a:bodyPr wrap="none" rtlCol="0">
            <a:spAutoFit/>
          </a:bodyPr>
          <a:lstStyle/>
          <a:p>
            <a:r>
              <a:rPr lang="en-US" sz="2800" b="1" dirty="0" smtClean="0"/>
              <a:t>EFWI</a:t>
            </a:r>
            <a:endParaRPr lang="en-US" sz="2800" b="1" dirty="0"/>
          </a:p>
        </p:txBody>
      </p:sp>
      <p:sp>
        <p:nvSpPr>
          <p:cNvPr id="3" name="Rectangle 2"/>
          <p:cNvSpPr/>
          <p:nvPr/>
        </p:nvSpPr>
        <p:spPr>
          <a:xfrm>
            <a:off x="5813780" y="4938923"/>
            <a:ext cx="1044223" cy="1114778"/>
          </a:xfrm>
          <a:prstGeom prst="rect">
            <a:avLst/>
          </a:prstGeom>
          <a:no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686800" y="6403257"/>
            <a:ext cx="418654" cy="369332"/>
          </a:xfrm>
          <a:prstGeom prst="rect">
            <a:avLst/>
          </a:prstGeom>
          <a:noFill/>
        </p:spPr>
        <p:txBody>
          <a:bodyPr wrap="none" rtlCol="0">
            <a:spAutoFit/>
          </a:bodyPr>
          <a:lstStyle/>
          <a:p>
            <a:r>
              <a:rPr lang="en-US" dirty="0" smtClean="0"/>
              <a:t>17</a:t>
            </a:r>
            <a:endParaRPr lang="en-US" dirty="0"/>
          </a:p>
        </p:txBody>
      </p:sp>
    </p:spTree>
    <p:extLst>
      <p:ext uri="{BB962C8B-B14F-4D97-AF65-F5344CB8AC3E}">
        <p14:creationId xmlns:p14="http://schemas.microsoft.com/office/powerpoint/2010/main" val="14235678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743442" y="311295"/>
            <a:ext cx="8069488" cy="523220"/>
          </a:xfrm>
          <a:prstGeom prst="rect">
            <a:avLst/>
          </a:prstGeom>
          <a:noFill/>
        </p:spPr>
        <p:txBody>
          <a:bodyPr wrap="square" rtlCol="0">
            <a:spAutoFit/>
          </a:bodyPr>
          <a:lstStyle/>
          <a:p>
            <a:r>
              <a:rPr lang="en-US" sz="2800" dirty="0" smtClean="0"/>
              <a:t>Progress Report</a:t>
            </a:r>
            <a:endParaRPr lang="en-US" sz="2800" dirty="0"/>
          </a:p>
        </p:txBody>
      </p:sp>
      <p:sp>
        <p:nvSpPr>
          <p:cNvPr id="6" name="TextBox 5"/>
          <p:cNvSpPr txBox="1"/>
          <p:nvPr/>
        </p:nvSpPr>
        <p:spPr>
          <a:xfrm>
            <a:off x="743442" y="991324"/>
            <a:ext cx="7651304" cy="5139868"/>
          </a:xfrm>
          <a:prstGeom prst="rect">
            <a:avLst/>
          </a:prstGeom>
          <a:noFill/>
        </p:spPr>
        <p:txBody>
          <a:bodyPr wrap="square" rtlCol="0">
            <a:spAutoFit/>
          </a:bodyPr>
          <a:lstStyle/>
          <a:p>
            <a:pPr marL="457200" indent="-457200">
              <a:lnSpc>
                <a:spcPct val="200000"/>
              </a:lnSpc>
              <a:buFont typeface="+mj-lt"/>
              <a:buAutoNum type="arabicPeriod"/>
            </a:pPr>
            <a:r>
              <a:rPr lang="en-US" sz="2400" dirty="0" smtClean="0"/>
              <a:t>Extend FWI in the offset domain</a:t>
            </a:r>
          </a:p>
          <a:p>
            <a:pPr marL="914400" lvl="1" indent="-457200">
              <a:lnSpc>
                <a:spcPct val="200000"/>
              </a:lnSpc>
              <a:buFont typeface="Arial"/>
              <a:buChar char="•"/>
            </a:pPr>
            <a:r>
              <a:rPr lang="en-US" sz="2400" dirty="0" smtClean="0"/>
              <a:t>Develop Forward Operator</a:t>
            </a:r>
          </a:p>
          <a:p>
            <a:pPr marL="914400" lvl="1" indent="-457200">
              <a:lnSpc>
                <a:spcPct val="200000"/>
              </a:lnSpc>
              <a:buFont typeface="Arial"/>
              <a:buChar char="•"/>
            </a:pPr>
            <a:r>
              <a:rPr lang="en-US" sz="2400" dirty="0" smtClean="0"/>
              <a:t>Incorporate new Objective Function</a:t>
            </a:r>
          </a:p>
          <a:p>
            <a:pPr marL="914400" lvl="1" indent="-457200">
              <a:lnSpc>
                <a:spcPct val="200000"/>
              </a:lnSpc>
              <a:buFont typeface="Arial"/>
              <a:buChar char="•"/>
            </a:pPr>
            <a:r>
              <a:rPr lang="en-US" sz="2400" dirty="0" smtClean="0"/>
              <a:t>Gradient and Step length calculation</a:t>
            </a:r>
          </a:p>
          <a:p>
            <a:pPr marL="457200" indent="-457200">
              <a:lnSpc>
                <a:spcPct val="300000"/>
              </a:lnSpc>
              <a:buFont typeface="+mj-lt"/>
              <a:buAutoNum type="arabicPeriod"/>
            </a:pPr>
            <a:r>
              <a:rPr lang="en-US" sz="2400" dirty="0" smtClean="0"/>
              <a:t>Invert Synthetic Data</a:t>
            </a:r>
          </a:p>
          <a:p>
            <a:pPr marL="457200" indent="-457200">
              <a:lnSpc>
                <a:spcPct val="300000"/>
              </a:lnSpc>
              <a:buFont typeface="+mj-lt"/>
              <a:buAutoNum type="arabicPeriod"/>
            </a:pPr>
            <a:r>
              <a:rPr lang="en-US" sz="2400" dirty="0" smtClean="0"/>
              <a:t>Invert Field Data</a:t>
            </a:r>
          </a:p>
        </p:txBody>
      </p:sp>
      <p:cxnSp>
        <p:nvCxnSpPr>
          <p:cNvPr id="8" name="Straight Connector 7"/>
          <p:cNvCxnSpPr/>
          <p:nvPr/>
        </p:nvCxnSpPr>
        <p:spPr>
          <a:xfrm>
            <a:off x="696978" y="942945"/>
            <a:ext cx="744995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390444" y="2087223"/>
            <a:ext cx="1224314" cy="369332"/>
          </a:xfrm>
          <a:prstGeom prst="rect">
            <a:avLst/>
          </a:prstGeom>
          <a:noFill/>
        </p:spPr>
        <p:txBody>
          <a:bodyPr wrap="none" rtlCol="0">
            <a:spAutoFit/>
          </a:bodyPr>
          <a:lstStyle/>
          <a:p>
            <a:r>
              <a:rPr lang="en-US" dirty="0" smtClean="0">
                <a:solidFill>
                  <a:srgbClr val="4F81BD"/>
                </a:solidFill>
              </a:rPr>
              <a:t>In progress</a:t>
            </a:r>
            <a:endParaRPr lang="en-US" dirty="0">
              <a:solidFill>
                <a:srgbClr val="4F81BD"/>
              </a:solidFill>
            </a:endParaRPr>
          </a:p>
        </p:txBody>
      </p:sp>
      <p:sp>
        <p:nvSpPr>
          <p:cNvPr id="7" name="TextBox 6"/>
          <p:cNvSpPr txBox="1"/>
          <p:nvPr/>
        </p:nvSpPr>
        <p:spPr>
          <a:xfrm>
            <a:off x="6403622" y="3594290"/>
            <a:ext cx="1224314" cy="369332"/>
          </a:xfrm>
          <a:prstGeom prst="rect">
            <a:avLst/>
          </a:prstGeom>
          <a:noFill/>
        </p:spPr>
        <p:txBody>
          <a:bodyPr wrap="none" rtlCol="0">
            <a:spAutoFit/>
          </a:bodyPr>
          <a:lstStyle/>
          <a:p>
            <a:r>
              <a:rPr lang="en-US" dirty="0" smtClean="0">
                <a:solidFill>
                  <a:srgbClr val="4F81BD"/>
                </a:solidFill>
              </a:rPr>
              <a:t>In progress</a:t>
            </a:r>
            <a:endParaRPr lang="en-US" dirty="0">
              <a:solidFill>
                <a:srgbClr val="4F81BD"/>
              </a:solidFill>
            </a:endParaRPr>
          </a:p>
        </p:txBody>
      </p:sp>
      <p:sp>
        <p:nvSpPr>
          <p:cNvPr id="9" name="TextBox 8"/>
          <p:cNvSpPr txBox="1"/>
          <p:nvPr/>
        </p:nvSpPr>
        <p:spPr>
          <a:xfrm>
            <a:off x="8686800" y="6403257"/>
            <a:ext cx="418654" cy="369332"/>
          </a:xfrm>
          <a:prstGeom prst="rect">
            <a:avLst/>
          </a:prstGeom>
          <a:noFill/>
        </p:spPr>
        <p:txBody>
          <a:bodyPr wrap="none" rtlCol="0">
            <a:spAutoFit/>
          </a:bodyPr>
          <a:lstStyle/>
          <a:p>
            <a:r>
              <a:rPr lang="en-US" dirty="0" smtClean="0"/>
              <a:t>18</a:t>
            </a:r>
            <a:endParaRPr lang="en-US" dirty="0"/>
          </a:p>
        </p:txBody>
      </p:sp>
    </p:spTree>
    <p:extLst>
      <p:ext uri="{BB962C8B-B14F-4D97-AF65-F5344CB8AC3E}">
        <p14:creationId xmlns:p14="http://schemas.microsoft.com/office/powerpoint/2010/main" val="38084110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601" y="986840"/>
            <a:ext cx="8772171" cy="5369510"/>
          </a:xfrm>
        </p:spPr>
        <p:txBody>
          <a:bodyPr/>
          <a:lstStyle/>
          <a:p>
            <a:pPr marL="0" indent="0">
              <a:buNone/>
            </a:pPr>
            <a:r>
              <a:rPr lang="en-US" sz="2000" dirty="0" err="1" smtClean="0">
                <a:latin typeface="Calibri"/>
                <a:cs typeface="Calibri"/>
              </a:rPr>
              <a:t>Odile</a:t>
            </a:r>
            <a:r>
              <a:rPr lang="en-US" sz="2000" dirty="0" smtClean="0">
                <a:latin typeface="Calibri"/>
                <a:cs typeface="Calibri"/>
              </a:rPr>
              <a:t> </a:t>
            </a:r>
            <a:r>
              <a:rPr lang="en-US" sz="2000" dirty="0">
                <a:latin typeface="Calibri"/>
                <a:cs typeface="Calibri"/>
              </a:rPr>
              <a:t>Gauthier, Jean </a:t>
            </a:r>
            <a:r>
              <a:rPr lang="en-US" sz="2000" dirty="0" err="1">
                <a:latin typeface="Calibri"/>
                <a:cs typeface="Calibri"/>
              </a:rPr>
              <a:t>Virieux</a:t>
            </a:r>
            <a:r>
              <a:rPr lang="en-US" sz="2000" dirty="0">
                <a:latin typeface="Calibri"/>
                <a:cs typeface="Calibri"/>
              </a:rPr>
              <a:t>, and Albert </a:t>
            </a:r>
            <a:r>
              <a:rPr lang="en-US" sz="2000" dirty="0" err="1">
                <a:latin typeface="Calibri"/>
                <a:cs typeface="Calibri"/>
              </a:rPr>
              <a:t>Tarantola</a:t>
            </a:r>
            <a:r>
              <a:rPr lang="en-US" sz="2000" dirty="0">
                <a:latin typeface="Calibri"/>
                <a:cs typeface="Calibri"/>
              </a:rPr>
              <a:t>. Two-dimensional non- linear inversion of seismic waveforms: Numerical results. Geophysics, 51 (7):1387–1403, July 1986. </a:t>
            </a:r>
            <a:endParaRPr lang="en-US" sz="2000" dirty="0" smtClean="0">
              <a:latin typeface="Calibri"/>
              <a:cs typeface="Calibri"/>
            </a:endParaRPr>
          </a:p>
          <a:p>
            <a:pPr marL="0" indent="0">
              <a:buNone/>
            </a:pPr>
            <a:endParaRPr lang="en-US" sz="2000" dirty="0" smtClean="0">
              <a:cs typeface="Calibri"/>
            </a:endParaRPr>
          </a:p>
          <a:p>
            <a:pPr marL="0" indent="0">
              <a:buNone/>
            </a:pPr>
            <a:r>
              <a:rPr lang="en-US" sz="2000" dirty="0" smtClean="0">
                <a:cs typeface="Calibri"/>
              </a:rPr>
              <a:t>R</a:t>
            </a:r>
            <a:r>
              <a:rPr lang="en-US" sz="2000" dirty="0">
                <a:cs typeface="Calibri"/>
              </a:rPr>
              <a:t>. E. </a:t>
            </a:r>
            <a:r>
              <a:rPr lang="en-US" sz="2000" dirty="0" err="1">
                <a:cs typeface="Calibri"/>
              </a:rPr>
              <a:t>Plessix</a:t>
            </a:r>
            <a:r>
              <a:rPr lang="en-US" sz="2000" dirty="0">
                <a:cs typeface="Calibri"/>
              </a:rPr>
              <a:t>. A review of the </a:t>
            </a:r>
            <a:r>
              <a:rPr lang="en-US" sz="2000" dirty="0" err="1">
                <a:cs typeface="Calibri"/>
              </a:rPr>
              <a:t>adjoint</a:t>
            </a:r>
            <a:r>
              <a:rPr lang="en-US" sz="2000" dirty="0">
                <a:cs typeface="Calibri"/>
              </a:rPr>
              <a:t>-state method for computing the gradient of a functional with geophysical applications. </a:t>
            </a:r>
            <a:r>
              <a:rPr lang="en-US" sz="2000" dirty="0" err="1">
                <a:cs typeface="Calibri"/>
              </a:rPr>
              <a:t>Geophys</a:t>
            </a:r>
            <a:r>
              <a:rPr lang="en-US" sz="2000" dirty="0">
                <a:cs typeface="Calibri"/>
              </a:rPr>
              <a:t>. J. </a:t>
            </a:r>
            <a:r>
              <a:rPr lang="en-US" sz="2000" dirty="0" err="1">
                <a:cs typeface="Calibri"/>
              </a:rPr>
              <a:t>Int</a:t>
            </a:r>
            <a:r>
              <a:rPr lang="en-US" sz="2000" dirty="0">
                <a:cs typeface="Calibri"/>
              </a:rPr>
              <a:t>, 167:495–503, 2006. </a:t>
            </a:r>
            <a:endParaRPr lang="en-US" sz="2000" dirty="0" smtClean="0">
              <a:cs typeface="Calibri"/>
            </a:endParaRPr>
          </a:p>
          <a:p>
            <a:pPr marL="0" indent="0">
              <a:buNone/>
            </a:pPr>
            <a:endParaRPr lang="en-US" sz="2000" dirty="0">
              <a:cs typeface="Calibri"/>
            </a:endParaRPr>
          </a:p>
          <a:p>
            <a:pPr marL="0" indent="0">
              <a:buNone/>
            </a:pPr>
            <a:r>
              <a:rPr lang="en-US" sz="2000" dirty="0" smtClean="0">
                <a:latin typeface="Calibri"/>
                <a:cs typeface="Calibri"/>
              </a:rPr>
              <a:t>Laurent </a:t>
            </a:r>
            <a:r>
              <a:rPr lang="en-US" sz="2000" dirty="0" err="1" smtClean="0">
                <a:latin typeface="Calibri"/>
                <a:cs typeface="Calibri"/>
              </a:rPr>
              <a:t>Sirgue</a:t>
            </a:r>
            <a:r>
              <a:rPr lang="en-US" sz="2000" dirty="0" smtClean="0">
                <a:latin typeface="Calibri"/>
                <a:cs typeface="Calibri"/>
              </a:rPr>
              <a:t>. Inversion </a:t>
            </a:r>
            <a:r>
              <a:rPr lang="en-US" sz="2000" dirty="0">
                <a:latin typeface="Calibri"/>
                <a:cs typeface="Calibri"/>
              </a:rPr>
              <a:t>de la </a:t>
            </a:r>
            <a:r>
              <a:rPr lang="en-US" sz="2000" dirty="0" err="1">
                <a:latin typeface="Calibri"/>
                <a:cs typeface="Calibri"/>
              </a:rPr>
              <a:t>forme</a:t>
            </a:r>
            <a:r>
              <a:rPr lang="en-US" sz="2000" dirty="0">
                <a:latin typeface="Calibri"/>
                <a:cs typeface="Calibri"/>
              </a:rPr>
              <a:t> </a:t>
            </a:r>
            <a:r>
              <a:rPr lang="en-US" sz="2000" dirty="0" err="1">
                <a:latin typeface="Calibri"/>
                <a:cs typeface="Calibri"/>
              </a:rPr>
              <a:t>d’onde</a:t>
            </a:r>
            <a:r>
              <a:rPr lang="en-US" sz="2000" dirty="0">
                <a:latin typeface="Calibri"/>
                <a:cs typeface="Calibri"/>
              </a:rPr>
              <a:t> </a:t>
            </a:r>
            <a:r>
              <a:rPr lang="en-US" sz="2000" dirty="0" err="1">
                <a:latin typeface="Calibri"/>
                <a:cs typeface="Calibri"/>
              </a:rPr>
              <a:t>dans</a:t>
            </a:r>
            <a:r>
              <a:rPr lang="en-US" sz="2000" dirty="0">
                <a:latin typeface="Calibri"/>
                <a:cs typeface="Calibri"/>
              </a:rPr>
              <a:t> le </a:t>
            </a:r>
            <a:r>
              <a:rPr lang="en-US" sz="2000" dirty="0" err="1">
                <a:latin typeface="Calibri"/>
                <a:cs typeface="Calibri"/>
              </a:rPr>
              <a:t>domaine</a:t>
            </a:r>
            <a:r>
              <a:rPr lang="en-US" sz="2000" dirty="0">
                <a:latin typeface="Calibri"/>
                <a:cs typeface="Calibri"/>
              </a:rPr>
              <a:t> </a:t>
            </a:r>
            <a:r>
              <a:rPr lang="en-US" sz="2000" dirty="0" err="1">
                <a:latin typeface="Calibri"/>
                <a:cs typeface="Calibri"/>
              </a:rPr>
              <a:t>frequential</a:t>
            </a:r>
            <a:r>
              <a:rPr lang="en-US" sz="2000" dirty="0">
                <a:latin typeface="Calibri"/>
                <a:cs typeface="Calibri"/>
              </a:rPr>
              <a:t> de </a:t>
            </a:r>
            <a:r>
              <a:rPr lang="en-US" sz="2000" dirty="0" err="1">
                <a:latin typeface="Calibri"/>
                <a:cs typeface="Calibri"/>
              </a:rPr>
              <a:t>donnees</a:t>
            </a:r>
            <a:r>
              <a:rPr lang="en-US" sz="2000" dirty="0">
                <a:latin typeface="Calibri"/>
                <a:cs typeface="Calibri"/>
              </a:rPr>
              <a:t> </a:t>
            </a:r>
            <a:r>
              <a:rPr lang="en-US" sz="2000" dirty="0" err="1">
                <a:latin typeface="Calibri"/>
                <a:cs typeface="Calibri"/>
              </a:rPr>
              <a:t>sismiques</a:t>
            </a:r>
            <a:r>
              <a:rPr lang="en-US" sz="2000" dirty="0">
                <a:latin typeface="Calibri"/>
                <a:cs typeface="Calibri"/>
              </a:rPr>
              <a:t> </a:t>
            </a:r>
            <a:r>
              <a:rPr lang="en-US" sz="2000" dirty="0" err="1">
                <a:latin typeface="Calibri"/>
                <a:cs typeface="Calibri"/>
              </a:rPr>
              <a:t>grands</a:t>
            </a:r>
            <a:r>
              <a:rPr lang="en-US" sz="2000" dirty="0">
                <a:latin typeface="Calibri"/>
                <a:cs typeface="Calibri"/>
              </a:rPr>
              <a:t> offsets. Ph.D. thesis, </a:t>
            </a:r>
            <a:r>
              <a:rPr lang="en-US" sz="2000" dirty="0" err="1">
                <a:latin typeface="Calibri"/>
                <a:cs typeface="Calibri"/>
              </a:rPr>
              <a:t>l’Ecole</a:t>
            </a:r>
            <a:r>
              <a:rPr lang="en-US" sz="2000" dirty="0">
                <a:latin typeface="Calibri"/>
                <a:cs typeface="Calibri"/>
              </a:rPr>
              <a:t> </a:t>
            </a:r>
            <a:r>
              <a:rPr lang="en-US" sz="2000" dirty="0" err="1">
                <a:latin typeface="Calibri"/>
                <a:cs typeface="Calibri"/>
              </a:rPr>
              <a:t>Normale</a:t>
            </a:r>
            <a:r>
              <a:rPr lang="en-US" sz="2000" dirty="0">
                <a:latin typeface="Calibri"/>
                <a:cs typeface="Calibri"/>
              </a:rPr>
              <a:t> </a:t>
            </a:r>
            <a:r>
              <a:rPr lang="en-US" sz="2000" dirty="0" err="1">
                <a:latin typeface="Calibri"/>
                <a:cs typeface="Calibri"/>
              </a:rPr>
              <a:t>Superieure</a:t>
            </a:r>
            <a:r>
              <a:rPr lang="en-US" sz="2000" dirty="0">
                <a:latin typeface="Calibri"/>
                <a:cs typeface="Calibri"/>
              </a:rPr>
              <a:t> de </a:t>
            </a:r>
            <a:r>
              <a:rPr lang="en-US" sz="2000" dirty="0" smtClean="0">
                <a:latin typeface="Calibri"/>
                <a:cs typeface="Calibri"/>
              </a:rPr>
              <a:t>Paris, 2003.</a:t>
            </a:r>
          </a:p>
          <a:p>
            <a:pPr marL="0" indent="0">
              <a:buNone/>
            </a:pPr>
            <a:endParaRPr lang="en-US" sz="2000" dirty="0" smtClean="0">
              <a:latin typeface="Calibri"/>
              <a:cs typeface="Calibri"/>
            </a:endParaRPr>
          </a:p>
          <a:p>
            <a:pPr marL="0" indent="0">
              <a:buNone/>
            </a:pPr>
            <a:r>
              <a:rPr lang="en-US" sz="2000" dirty="0">
                <a:cs typeface="Calibri"/>
              </a:rPr>
              <a:t>William W. </a:t>
            </a:r>
            <a:r>
              <a:rPr lang="en-US" sz="2000" dirty="0" err="1">
                <a:cs typeface="Calibri"/>
              </a:rPr>
              <a:t>Symes</a:t>
            </a:r>
            <a:r>
              <a:rPr lang="en-US" sz="2000" dirty="0">
                <a:cs typeface="Calibri"/>
              </a:rPr>
              <a:t> and Michael Kern. Inversion of reflections seismograms by differential semblance analysis: algorithm structure and synthetic examples.</a:t>
            </a:r>
          </a:p>
          <a:p>
            <a:pPr marL="0" indent="0">
              <a:buNone/>
            </a:pPr>
            <a:r>
              <a:rPr lang="en-US" sz="2000" dirty="0">
                <a:cs typeface="Calibri"/>
              </a:rPr>
              <a:t>Geophysical Prospecting, 42:565-614, 1994.</a:t>
            </a:r>
          </a:p>
          <a:p>
            <a:pPr marL="0" indent="0">
              <a:buNone/>
            </a:pPr>
            <a:endParaRPr lang="en-US" sz="2000" dirty="0" smtClean="0">
              <a:latin typeface="Calibri"/>
              <a:cs typeface="Calibri"/>
            </a:endParaRPr>
          </a:p>
          <a:p>
            <a:pPr marL="0" indent="0">
              <a:buNone/>
            </a:pPr>
            <a:r>
              <a:rPr lang="en-US" sz="2000" dirty="0" smtClean="0">
                <a:latin typeface="Calibri"/>
                <a:cs typeface="Calibri"/>
              </a:rPr>
              <a:t>J</a:t>
            </a:r>
            <a:r>
              <a:rPr lang="en-US" sz="2000" dirty="0">
                <a:latin typeface="Calibri"/>
                <a:cs typeface="Calibri"/>
              </a:rPr>
              <a:t>. L. </a:t>
            </a:r>
            <a:r>
              <a:rPr lang="en-US" sz="2000" dirty="0" err="1">
                <a:latin typeface="Calibri"/>
                <a:cs typeface="Calibri"/>
              </a:rPr>
              <a:t>Worzel</a:t>
            </a:r>
            <a:r>
              <a:rPr lang="en-US" sz="2000" dirty="0">
                <a:latin typeface="Calibri"/>
                <a:cs typeface="Calibri"/>
              </a:rPr>
              <a:t>. Cruise ig1904, June 1976. URL </a:t>
            </a:r>
            <a:r>
              <a:rPr lang="en-US" sz="2000" dirty="0">
                <a:latin typeface="Calibri"/>
                <a:cs typeface="Calibri"/>
                <a:hlinkClick r:id="rId3"/>
              </a:rPr>
              <a:t>http://www.ig.utexas.edu/sdc/</a:t>
            </a:r>
            <a:r>
              <a:rPr lang="en-US" sz="2000" dirty="0">
                <a:latin typeface="Calibri"/>
                <a:cs typeface="Calibri"/>
              </a:rPr>
              <a:t>. </a:t>
            </a:r>
          </a:p>
          <a:p>
            <a:pPr marL="0" indent="0">
              <a:buNone/>
            </a:pPr>
            <a:endParaRPr lang="en-US" sz="2000" dirty="0" smtClean="0">
              <a:latin typeface="Calibri"/>
              <a:cs typeface="Calibri"/>
            </a:endParaRPr>
          </a:p>
          <a:p>
            <a:pPr marL="0" indent="0">
              <a:buNone/>
            </a:pPr>
            <a:endParaRPr lang="en-US" sz="2000" dirty="0">
              <a:latin typeface="Calibri"/>
              <a:cs typeface="Calibri"/>
            </a:endParaRPr>
          </a:p>
          <a:p>
            <a:pPr marL="0" indent="0">
              <a:buNone/>
            </a:pPr>
            <a:endParaRPr lang="en-US" sz="2000" dirty="0">
              <a:latin typeface="Calibri"/>
              <a:cs typeface="Calibri"/>
            </a:endParaRPr>
          </a:p>
          <a:p>
            <a:pPr marL="0" indent="0">
              <a:buNone/>
            </a:pPr>
            <a:endParaRPr lang="en-US" sz="2000" dirty="0">
              <a:latin typeface="Calibri"/>
              <a:cs typeface="Calibri"/>
            </a:endParaRPr>
          </a:p>
          <a:p>
            <a:pPr marL="0" indent="0">
              <a:buNone/>
            </a:pPr>
            <a:endParaRPr lang="en-US" sz="2000" dirty="0">
              <a:latin typeface="Calibri"/>
              <a:cs typeface="Calibri"/>
            </a:endParaRPr>
          </a:p>
          <a:p>
            <a:pPr marL="0" indent="0">
              <a:buNone/>
            </a:pPr>
            <a:endParaRPr lang="en-US" sz="2000" dirty="0">
              <a:latin typeface="Calibri"/>
              <a:cs typeface="Calibri"/>
            </a:endParaRPr>
          </a:p>
        </p:txBody>
      </p:sp>
      <p:sp>
        <p:nvSpPr>
          <p:cNvPr id="4" name="Slide Number Placeholder 3"/>
          <p:cNvSpPr>
            <a:spLocks noGrp="1"/>
          </p:cNvSpPr>
          <p:nvPr>
            <p:ph type="sldNum" sz="quarter" idx="12"/>
          </p:nvPr>
        </p:nvSpPr>
        <p:spPr/>
        <p:txBody>
          <a:bodyPr/>
          <a:lstStyle/>
          <a:p>
            <a:fld id="{27EFAAFC-0091-1C48-9DA3-F6806F65A761}" type="slidenum">
              <a:rPr lang="en-US" smtClean="0"/>
              <a:t>23</a:t>
            </a:fld>
            <a:endParaRPr lang="en-US"/>
          </a:p>
        </p:txBody>
      </p:sp>
      <p:sp>
        <p:nvSpPr>
          <p:cNvPr id="6" name="Title 1"/>
          <p:cNvSpPr txBox="1">
            <a:spLocks/>
          </p:cNvSpPr>
          <p:nvPr/>
        </p:nvSpPr>
        <p:spPr>
          <a:xfrm>
            <a:off x="177800" y="274638"/>
            <a:ext cx="8229600" cy="66516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References</a:t>
            </a:r>
            <a:endParaRPr lang="en-US" sz="3200" dirty="0"/>
          </a:p>
        </p:txBody>
      </p:sp>
      <p:sp>
        <p:nvSpPr>
          <p:cNvPr id="7" name="Rectangle 6"/>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5472" y="6362700"/>
            <a:ext cx="8509398" cy="369332"/>
          </a:xfrm>
          <a:prstGeom prst="rect">
            <a:avLst/>
          </a:prstGeom>
          <a:noFill/>
        </p:spPr>
        <p:txBody>
          <a:bodyPr wrap="none" rtlCol="0">
            <a:spAutoFit/>
          </a:bodyPr>
          <a:lstStyle/>
          <a:p>
            <a:r>
              <a:rPr lang="en-US" dirty="0" smtClean="0"/>
              <a:t>We gratefully acknowledge the support of BP America, Inc. and The Rice Inversion Project</a:t>
            </a:r>
            <a:endParaRPr lang="en-US" dirty="0"/>
          </a:p>
        </p:txBody>
      </p:sp>
    </p:spTree>
    <p:extLst>
      <p:ext uri="{BB962C8B-B14F-4D97-AF65-F5344CB8AC3E}">
        <p14:creationId xmlns:p14="http://schemas.microsoft.com/office/powerpoint/2010/main" val="5069977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140450"/>
            <a:ext cx="2133600" cy="365125"/>
          </a:xfrm>
        </p:spPr>
        <p:txBody>
          <a:bodyPr/>
          <a:lstStyle/>
          <a:p>
            <a:fld id="{27EFAAFC-0091-1C48-9DA3-F6806F65A761}" type="slidenum">
              <a:rPr lang="en-US" smtClean="0"/>
              <a:t>3</a:t>
            </a:fld>
            <a:endParaRPr lang="en-US"/>
          </a:p>
        </p:txBody>
      </p:sp>
      <p:pic>
        <p:nvPicPr>
          <p:cNvPr id="6" name="Picture 5" descr="Screen Shot 2013-02-26 at 1.00.15 PM.png"/>
          <p:cNvPicPr>
            <a:picLocks noChangeAspect="1"/>
          </p:cNvPicPr>
          <p:nvPr/>
        </p:nvPicPr>
        <p:blipFill rotWithShape="1">
          <a:blip r:embed="rId3">
            <a:extLst>
              <a:ext uri="{28A0092B-C50C-407E-A947-70E740481C1C}">
                <a14:useLocalDpi xmlns:a14="http://schemas.microsoft.com/office/drawing/2010/main" val="0"/>
              </a:ext>
            </a:extLst>
          </a:blip>
          <a:srcRect l="23056" t="23442" r="21667" b="17854"/>
          <a:stretch/>
        </p:blipFill>
        <p:spPr>
          <a:xfrm>
            <a:off x="3502217" y="1366838"/>
            <a:ext cx="3045017" cy="2532062"/>
          </a:xfrm>
          <a:prstGeom prst="rect">
            <a:avLst/>
          </a:prstGeom>
        </p:spPr>
      </p:pic>
      <p:pic>
        <p:nvPicPr>
          <p:cNvPr id="7" name="Picture 6" descr="Screen Shot 2013-02-26 at 1.02.06 PM.png"/>
          <p:cNvPicPr>
            <a:picLocks noChangeAspect="1"/>
          </p:cNvPicPr>
          <p:nvPr/>
        </p:nvPicPr>
        <p:blipFill rotWithShape="1">
          <a:blip r:embed="rId4">
            <a:extLst>
              <a:ext uri="{28A0092B-C50C-407E-A947-70E740481C1C}">
                <a14:useLocalDpi xmlns:a14="http://schemas.microsoft.com/office/drawing/2010/main" val="0"/>
              </a:ext>
            </a:extLst>
          </a:blip>
          <a:srcRect l="23056" t="20036" r="22222" b="23664"/>
          <a:stretch/>
        </p:blipFill>
        <p:spPr>
          <a:xfrm>
            <a:off x="457200" y="1303338"/>
            <a:ext cx="3045017" cy="2620962"/>
          </a:xfrm>
          <a:prstGeom prst="rect">
            <a:avLst/>
          </a:prstGeom>
        </p:spPr>
      </p:pic>
      <p:sp>
        <p:nvSpPr>
          <p:cNvPr id="8" name="TextBox 7"/>
          <p:cNvSpPr txBox="1"/>
          <p:nvPr/>
        </p:nvSpPr>
        <p:spPr>
          <a:xfrm>
            <a:off x="1320800" y="3835400"/>
            <a:ext cx="1226004" cy="369332"/>
          </a:xfrm>
          <a:prstGeom prst="rect">
            <a:avLst/>
          </a:prstGeom>
          <a:noFill/>
        </p:spPr>
        <p:txBody>
          <a:bodyPr wrap="none" rtlCol="0">
            <a:spAutoFit/>
          </a:bodyPr>
          <a:lstStyle/>
          <a:p>
            <a:r>
              <a:rPr lang="en-US" dirty="0"/>
              <a:t>t</a:t>
            </a:r>
            <a:r>
              <a:rPr lang="en-US" dirty="0" smtClean="0"/>
              <a:t>rue model</a:t>
            </a:r>
            <a:endParaRPr lang="en-US" dirty="0"/>
          </a:p>
        </p:txBody>
      </p:sp>
      <p:sp>
        <p:nvSpPr>
          <p:cNvPr id="9" name="TextBox 8"/>
          <p:cNvSpPr txBox="1"/>
          <p:nvPr/>
        </p:nvSpPr>
        <p:spPr>
          <a:xfrm>
            <a:off x="4445000" y="3811032"/>
            <a:ext cx="1561320" cy="369332"/>
          </a:xfrm>
          <a:prstGeom prst="rect">
            <a:avLst/>
          </a:prstGeom>
          <a:noFill/>
        </p:spPr>
        <p:txBody>
          <a:bodyPr wrap="none" rtlCol="0">
            <a:spAutoFit/>
          </a:bodyPr>
          <a:lstStyle/>
          <a:p>
            <a:r>
              <a:rPr lang="en-US" dirty="0" smtClean="0"/>
              <a:t>inverted result</a:t>
            </a:r>
            <a:endParaRPr lang="en-US" dirty="0"/>
          </a:p>
        </p:txBody>
      </p:sp>
      <p:sp>
        <p:nvSpPr>
          <p:cNvPr id="10" name="TextBox 9"/>
          <p:cNvSpPr txBox="1"/>
          <p:nvPr/>
        </p:nvSpPr>
        <p:spPr>
          <a:xfrm>
            <a:off x="6581649" y="2362200"/>
            <a:ext cx="2105151" cy="369332"/>
          </a:xfrm>
          <a:prstGeom prst="rect">
            <a:avLst/>
          </a:prstGeom>
          <a:noFill/>
        </p:spPr>
        <p:txBody>
          <a:bodyPr wrap="none" rtlCol="0">
            <a:spAutoFit/>
          </a:bodyPr>
          <a:lstStyle/>
          <a:p>
            <a:r>
              <a:rPr lang="en-US" dirty="0" smtClean="0"/>
              <a:t>Gauthier, et al. 1986</a:t>
            </a:r>
            <a:endParaRPr lang="en-US" dirty="0"/>
          </a:p>
        </p:txBody>
      </p:sp>
      <p:sp>
        <p:nvSpPr>
          <p:cNvPr id="11" name="TextBox 10"/>
          <p:cNvSpPr txBox="1"/>
          <p:nvPr/>
        </p:nvSpPr>
        <p:spPr>
          <a:xfrm>
            <a:off x="393700" y="4483100"/>
            <a:ext cx="8001000" cy="1384995"/>
          </a:xfrm>
          <a:prstGeom prst="rect">
            <a:avLst/>
          </a:prstGeom>
          <a:noFill/>
        </p:spPr>
        <p:txBody>
          <a:bodyPr wrap="square" rtlCol="0">
            <a:spAutoFit/>
          </a:bodyPr>
          <a:lstStyle/>
          <a:p>
            <a:r>
              <a:rPr lang="en-US" sz="2800" dirty="0" smtClean="0"/>
              <a:t>The </a:t>
            </a:r>
            <a:r>
              <a:rPr lang="en-US" sz="2800" dirty="0" smtClean="0">
                <a:solidFill>
                  <a:schemeClr val="accent1"/>
                </a:solidFill>
              </a:rPr>
              <a:t>low spatial frequency </a:t>
            </a:r>
            <a:r>
              <a:rPr lang="en-US" sz="2800" dirty="0" smtClean="0"/>
              <a:t>components of the model are hard to recover – they are non-linear to predicted data.</a:t>
            </a:r>
            <a:endParaRPr lang="en-US" sz="2800" dirty="0"/>
          </a:p>
        </p:txBody>
      </p:sp>
      <p:sp>
        <p:nvSpPr>
          <p:cNvPr id="12" name="TextBox 11"/>
          <p:cNvSpPr txBox="1"/>
          <p:nvPr/>
        </p:nvSpPr>
        <p:spPr>
          <a:xfrm>
            <a:off x="304800" y="6249084"/>
            <a:ext cx="7549062" cy="830997"/>
          </a:xfrm>
          <a:prstGeom prst="rect">
            <a:avLst/>
          </a:prstGeom>
          <a:noFill/>
          <a:ln>
            <a:noFill/>
          </a:ln>
        </p:spPr>
        <p:txBody>
          <a:bodyPr wrap="none" rtlCol="0">
            <a:spAutoFit/>
          </a:bodyPr>
          <a:lstStyle/>
          <a:p>
            <a:r>
              <a:rPr lang="en-US" sz="2400" dirty="0"/>
              <a:t>(also known as </a:t>
            </a:r>
            <a:r>
              <a:rPr lang="en-US" sz="2400" dirty="0" smtClean="0">
                <a:solidFill>
                  <a:srgbClr val="4F81BD"/>
                </a:solidFill>
              </a:rPr>
              <a:t>long wavelength</a:t>
            </a:r>
            <a:r>
              <a:rPr lang="en-US" sz="2400" dirty="0" smtClean="0"/>
              <a:t>, or</a:t>
            </a:r>
            <a:r>
              <a:rPr lang="en-US" sz="2400" dirty="0" smtClean="0">
                <a:solidFill>
                  <a:srgbClr val="C83232"/>
                </a:solidFill>
              </a:rPr>
              <a:t> </a:t>
            </a:r>
            <a:r>
              <a:rPr lang="en-US" sz="2400" dirty="0" smtClean="0">
                <a:solidFill>
                  <a:srgbClr val="4F81BD"/>
                </a:solidFill>
              </a:rPr>
              <a:t>background velocity</a:t>
            </a:r>
            <a:r>
              <a:rPr lang="en-US" sz="2400" dirty="0" smtClean="0"/>
              <a:t>)</a:t>
            </a:r>
            <a:endParaRPr lang="en-US" sz="2400" dirty="0"/>
          </a:p>
          <a:p>
            <a:endParaRPr lang="en-US" sz="2400" dirty="0"/>
          </a:p>
        </p:txBody>
      </p:sp>
      <p:sp>
        <p:nvSpPr>
          <p:cNvPr id="2" name="Title 1"/>
          <p:cNvSpPr>
            <a:spLocks noGrp="1"/>
          </p:cNvSpPr>
          <p:nvPr>
            <p:ph type="title"/>
          </p:nvPr>
        </p:nvSpPr>
        <p:spPr>
          <a:xfrm>
            <a:off x="1308100" y="850900"/>
            <a:ext cx="4356100" cy="617538"/>
          </a:xfrm>
        </p:spPr>
        <p:txBody>
          <a:bodyPr/>
          <a:lstStyle/>
          <a:p>
            <a:r>
              <a:rPr lang="en-US" sz="2800" dirty="0" smtClean="0"/>
              <a:t>FWI is an ill-posed problem</a:t>
            </a:r>
            <a:endParaRPr lang="en-US" sz="2800" dirty="0"/>
          </a:p>
        </p:txBody>
      </p:sp>
      <p:sp>
        <p:nvSpPr>
          <p:cNvPr id="13" name="Title 1"/>
          <p:cNvSpPr txBox="1">
            <a:spLocks/>
          </p:cNvSpPr>
          <p:nvPr/>
        </p:nvSpPr>
        <p:spPr>
          <a:xfrm>
            <a:off x="177800" y="274638"/>
            <a:ext cx="8229600" cy="66516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004080"/>
                </a:solidFill>
              </a:rPr>
              <a:t>C</a:t>
            </a:r>
            <a:r>
              <a:rPr lang="en-US" sz="3200" dirty="0" smtClean="0"/>
              <a:t>hallenges for FWI</a:t>
            </a:r>
            <a:endParaRPr lang="en-US" sz="3200" dirty="0"/>
          </a:p>
        </p:txBody>
      </p:sp>
      <p:sp>
        <p:nvSpPr>
          <p:cNvPr id="14" name="Rectangle 13"/>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686800" y="6403257"/>
            <a:ext cx="301660"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23475214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140450"/>
            <a:ext cx="2133600" cy="365125"/>
          </a:xfrm>
        </p:spPr>
        <p:txBody>
          <a:bodyPr/>
          <a:lstStyle/>
          <a:p>
            <a:fld id="{27EFAAFC-0091-1C48-9DA3-F6806F65A761}" type="slidenum">
              <a:rPr lang="en-US" smtClean="0"/>
              <a:t>4</a:t>
            </a:fld>
            <a:endParaRPr lang="en-US"/>
          </a:p>
        </p:txBody>
      </p:sp>
      <p:sp>
        <p:nvSpPr>
          <p:cNvPr id="10" name="TextBox 9"/>
          <p:cNvSpPr txBox="1"/>
          <p:nvPr/>
        </p:nvSpPr>
        <p:spPr>
          <a:xfrm>
            <a:off x="7510593" y="2039034"/>
            <a:ext cx="1747708" cy="369332"/>
          </a:xfrm>
          <a:prstGeom prst="rect">
            <a:avLst/>
          </a:prstGeom>
          <a:noFill/>
        </p:spPr>
        <p:txBody>
          <a:bodyPr wrap="square" rtlCol="0">
            <a:spAutoFit/>
          </a:bodyPr>
          <a:lstStyle/>
          <a:p>
            <a:r>
              <a:rPr lang="en-US" dirty="0" err="1" smtClean="0"/>
              <a:t>Sirgue</a:t>
            </a:r>
            <a:r>
              <a:rPr lang="en-US" dirty="0" smtClean="0"/>
              <a:t>, 2003</a:t>
            </a:r>
            <a:endParaRPr lang="en-US" dirty="0"/>
          </a:p>
        </p:txBody>
      </p:sp>
      <p:sp>
        <p:nvSpPr>
          <p:cNvPr id="11" name="TextBox 10"/>
          <p:cNvSpPr txBox="1"/>
          <p:nvPr/>
        </p:nvSpPr>
        <p:spPr>
          <a:xfrm>
            <a:off x="393700" y="4483100"/>
            <a:ext cx="8001000" cy="2246769"/>
          </a:xfrm>
          <a:prstGeom prst="rect">
            <a:avLst/>
          </a:prstGeom>
          <a:noFill/>
        </p:spPr>
        <p:txBody>
          <a:bodyPr wrap="square" rtlCol="0">
            <a:spAutoFit/>
          </a:bodyPr>
          <a:lstStyle/>
          <a:p>
            <a:r>
              <a:rPr lang="en-US" sz="2800" dirty="0" smtClean="0"/>
              <a:t>The </a:t>
            </a:r>
            <a:r>
              <a:rPr lang="en-US" sz="2800" dirty="0" smtClean="0">
                <a:solidFill>
                  <a:srgbClr val="4F81BD"/>
                </a:solidFill>
              </a:rPr>
              <a:t>low spatial frequency </a:t>
            </a:r>
            <a:r>
              <a:rPr lang="en-US" sz="2800" dirty="0" smtClean="0"/>
              <a:t>components of the model are hard to </a:t>
            </a:r>
            <a:r>
              <a:rPr lang="en-US" sz="2800" dirty="0"/>
              <a:t>recover– they are non-linear to </a:t>
            </a:r>
            <a:r>
              <a:rPr lang="en-US" sz="2800" dirty="0" smtClean="0"/>
              <a:t>predicted data.</a:t>
            </a:r>
          </a:p>
          <a:p>
            <a:r>
              <a:rPr lang="en-US" sz="2800" dirty="0" smtClean="0"/>
              <a:t>This leads to the existence of many local minima in the solution space</a:t>
            </a:r>
            <a:endParaRPr lang="en-US" sz="2800" dirty="0"/>
          </a:p>
        </p:txBody>
      </p:sp>
      <p:pic>
        <p:nvPicPr>
          <p:cNvPr id="1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213" t="4909" r="49259"/>
          <a:stretch/>
        </p:blipFill>
        <p:spPr bwMode="auto">
          <a:xfrm>
            <a:off x="431800" y="1300107"/>
            <a:ext cx="3327400" cy="324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697" t="6598" r="48754" b="3776"/>
          <a:stretch/>
        </p:blipFill>
        <p:spPr bwMode="auto">
          <a:xfrm>
            <a:off x="3926746" y="1300107"/>
            <a:ext cx="3533046" cy="318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 name="Title 1"/>
          <p:cNvSpPr txBox="1">
            <a:spLocks/>
          </p:cNvSpPr>
          <p:nvPr/>
        </p:nvSpPr>
        <p:spPr>
          <a:xfrm>
            <a:off x="177800" y="274638"/>
            <a:ext cx="8229600" cy="66516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Traditional</a:t>
            </a:r>
            <a:r>
              <a:rPr lang="en-US" sz="3200" dirty="0" smtClean="0">
                <a:solidFill>
                  <a:srgbClr val="C83232"/>
                </a:solidFill>
              </a:rPr>
              <a:t> </a:t>
            </a:r>
            <a:r>
              <a:rPr lang="en-US" sz="3200" dirty="0" smtClean="0"/>
              <a:t>FWI challenges</a:t>
            </a:r>
            <a:endParaRPr lang="en-US" sz="3200" dirty="0"/>
          </a:p>
        </p:txBody>
      </p:sp>
      <p:sp>
        <p:nvSpPr>
          <p:cNvPr id="16" name="Rectangle 15"/>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1308100" y="850900"/>
            <a:ext cx="4356100" cy="61753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smtClean="0"/>
              <a:t>FWI is an ill-posed problem</a:t>
            </a:r>
            <a:endParaRPr lang="en-US" sz="2800" dirty="0"/>
          </a:p>
        </p:txBody>
      </p:sp>
      <p:sp>
        <p:nvSpPr>
          <p:cNvPr id="12" name="TextBox 11"/>
          <p:cNvSpPr txBox="1"/>
          <p:nvPr/>
        </p:nvSpPr>
        <p:spPr>
          <a:xfrm>
            <a:off x="8686800" y="6403257"/>
            <a:ext cx="301660"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24989473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p:cNvCxnSpPr/>
          <p:nvPr/>
        </p:nvCxnSpPr>
        <p:spPr>
          <a:xfrm flipV="1">
            <a:off x="2006742" y="1992848"/>
            <a:ext cx="6032358" cy="14180"/>
          </a:xfrm>
          <a:prstGeom prst="line">
            <a:avLst/>
          </a:prstGeom>
        </p:spPr>
        <p:style>
          <a:lnRef idx="2">
            <a:schemeClr val="accent1"/>
          </a:lnRef>
          <a:fillRef idx="0">
            <a:schemeClr val="accent1"/>
          </a:fillRef>
          <a:effectRef idx="1">
            <a:schemeClr val="accent1"/>
          </a:effectRef>
          <a:fontRef idx="minor">
            <a:schemeClr val="tx1"/>
          </a:fontRef>
        </p:style>
      </p:cxnSp>
      <p:sp>
        <p:nvSpPr>
          <p:cNvPr id="8" name="Merge 7"/>
          <p:cNvSpPr/>
          <p:nvPr/>
        </p:nvSpPr>
        <p:spPr>
          <a:xfrm>
            <a:off x="5108990" y="1777519"/>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1" name="Straight Arrow Connector 10"/>
          <p:cNvCxnSpPr/>
          <p:nvPr/>
        </p:nvCxnSpPr>
        <p:spPr>
          <a:xfrm>
            <a:off x="2422507" y="1555751"/>
            <a:ext cx="2181155" cy="1353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flipV="1">
            <a:off x="2006742" y="3527979"/>
            <a:ext cx="6032358" cy="595836"/>
          </a:xfrm>
          <a:prstGeom prst="curvedConnector3">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3575782" y="2037790"/>
            <a:ext cx="1027880" cy="2086025"/>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32" idx="2"/>
          </p:cNvCxnSpPr>
          <p:nvPr/>
        </p:nvCxnSpPr>
        <p:spPr>
          <a:xfrm flipH="1" flipV="1">
            <a:off x="3912375" y="1971908"/>
            <a:ext cx="458530" cy="202859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4370904" y="2037790"/>
            <a:ext cx="232758" cy="1962710"/>
          </a:xfrm>
          <a:prstGeom prst="line">
            <a:avLst/>
          </a:prstGeom>
          <a:ln>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4965700" y="2037790"/>
            <a:ext cx="299210" cy="18230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7" name="Left Bracket 36"/>
          <p:cNvSpPr/>
          <p:nvPr/>
        </p:nvSpPr>
        <p:spPr>
          <a:xfrm>
            <a:off x="2324673" y="1426871"/>
            <a:ext cx="168076" cy="235198"/>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41" name="Merge 40"/>
          <p:cNvSpPr/>
          <p:nvPr/>
        </p:nvSpPr>
        <p:spPr>
          <a:xfrm>
            <a:off x="2763068" y="1783750"/>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Left Bracket 41"/>
          <p:cNvSpPr/>
          <p:nvPr/>
        </p:nvSpPr>
        <p:spPr>
          <a:xfrm flipH="1">
            <a:off x="4531181" y="1453442"/>
            <a:ext cx="144962" cy="235198"/>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7" name="Slide Number Placeholder 56"/>
          <p:cNvSpPr>
            <a:spLocks noGrp="1"/>
          </p:cNvSpPr>
          <p:nvPr>
            <p:ph type="sldNum" sz="quarter" idx="12"/>
          </p:nvPr>
        </p:nvSpPr>
        <p:spPr/>
        <p:txBody>
          <a:bodyPr/>
          <a:lstStyle/>
          <a:p>
            <a:fld id="{27EFAAFC-0091-1C48-9DA3-F6806F65A761}" type="slidenum">
              <a:rPr lang="en-US" sz="1800" smtClean="0">
                <a:solidFill>
                  <a:schemeClr val="bg2"/>
                </a:solidFill>
              </a:rPr>
              <a:t>5</a:t>
            </a:fld>
            <a:endParaRPr lang="en-US" sz="1800" dirty="0">
              <a:solidFill>
                <a:schemeClr val="bg2"/>
              </a:solidFill>
            </a:endParaRPr>
          </a:p>
        </p:txBody>
      </p:sp>
      <p:sp>
        <p:nvSpPr>
          <p:cNvPr id="28" name="Merge 27"/>
          <p:cNvSpPr/>
          <p:nvPr/>
        </p:nvSpPr>
        <p:spPr>
          <a:xfrm>
            <a:off x="3258368" y="1783750"/>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Merge 31"/>
          <p:cNvSpPr/>
          <p:nvPr/>
        </p:nvSpPr>
        <p:spPr>
          <a:xfrm>
            <a:off x="3753668" y="1783750"/>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Merge 32"/>
          <p:cNvSpPr/>
          <p:nvPr/>
        </p:nvSpPr>
        <p:spPr>
          <a:xfrm>
            <a:off x="5616990" y="1777519"/>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Merge 34"/>
          <p:cNvSpPr/>
          <p:nvPr/>
        </p:nvSpPr>
        <p:spPr>
          <a:xfrm>
            <a:off x="6124990" y="1777519"/>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Merge 35"/>
          <p:cNvSpPr/>
          <p:nvPr/>
        </p:nvSpPr>
        <p:spPr>
          <a:xfrm>
            <a:off x="6607590" y="1772959"/>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44" name="Straight Connector 43"/>
          <p:cNvCxnSpPr/>
          <p:nvPr/>
        </p:nvCxnSpPr>
        <p:spPr>
          <a:xfrm>
            <a:off x="4629062" y="2037790"/>
            <a:ext cx="336638" cy="1823010"/>
          </a:xfrm>
          <a:prstGeom prst="line">
            <a:avLst/>
          </a:prstGeom>
          <a:ln>
            <a:solidFill>
              <a:srgbClr val="00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3984015" y="2037790"/>
            <a:ext cx="619647" cy="2074200"/>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629062" y="2007028"/>
            <a:ext cx="1403438" cy="1625172"/>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610830" y="1971908"/>
            <a:ext cx="1157702" cy="1660292"/>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629837" y="1965677"/>
            <a:ext cx="736600" cy="1768123"/>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V="1">
            <a:off x="6032500" y="1997308"/>
            <a:ext cx="724695" cy="153067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flipV="1">
            <a:off x="3423410" y="1992848"/>
            <a:ext cx="560605" cy="200765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5366437" y="2037790"/>
            <a:ext cx="402095" cy="16960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V="1">
            <a:off x="5768532" y="2007028"/>
            <a:ext cx="506063" cy="16251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flipV="1">
            <a:off x="2964115" y="2011917"/>
            <a:ext cx="611667" cy="211189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flipV="1">
            <a:off x="2430709" y="2000092"/>
            <a:ext cx="827659" cy="211189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3258368" y="2037790"/>
            <a:ext cx="1345294" cy="2086025"/>
          </a:xfrm>
          <a:prstGeom prst="line">
            <a:avLst/>
          </a:prstGeom>
          <a:ln>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530763" y="4800600"/>
            <a:ext cx="6069741" cy="954107"/>
          </a:xfrm>
          <a:prstGeom prst="rect">
            <a:avLst/>
          </a:prstGeom>
          <a:noFill/>
        </p:spPr>
        <p:txBody>
          <a:bodyPr wrap="none" rtlCol="0">
            <a:spAutoFit/>
          </a:bodyPr>
          <a:lstStyle/>
          <a:p>
            <a:r>
              <a:rPr lang="en-US" sz="2800" dirty="0"/>
              <a:t>h</a:t>
            </a:r>
            <a:r>
              <a:rPr lang="en-US" sz="2800" dirty="0" smtClean="0"/>
              <a:t> = offset [1,2,3….n]</a:t>
            </a:r>
          </a:p>
          <a:p>
            <a:r>
              <a:rPr lang="en-US" sz="2800" dirty="0" smtClean="0"/>
              <a:t>A group of one offset = An Offset Gather</a:t>
            </a:r>
            <a:endParaRPr lang="en-US" sz="2800" dirty="0"/>
          </a:p>
        </p:txBody>
      </p:sp>
      <p:sp>
        <p:nvSpPr>
          <p:cNvPr id="54" name="TextBox 53"/>
          <p:cNvSpPr txBox="1"/>
          <p:nvPr/>
        </p:nvSpPr>
        <p:spPr>
          <a:xfrm>
            <a:off x="3296468" y="1156877"/>
            <a:ext cx="450364" cy="461665"/>
          </a:xfrm>
          <a:prstGeom prst="rect">
            <a:avLst/>
          </a:prstGeom>
          <a:noFill/>
        </p:spPr>
        <p:txBody>
          <a:bodyPr wrap="none" rtlCol="0">
            <a:spAutoFit/>
          </a:bodyPr>
          <a:lstStyle/>
          <a:p>
            <a:r>
              <a:rPr lang="en-US" sz="2400" dirty="0" smtClean="0"/>
              <a:t>h</a:t>
            </a:r>
            <a:r>
              <a:rPr lang="en-US" sz="2400" baseline="-25000" dirty="0" smtClean="0"/>
              <a:t>1</a:t>
            </a:r>
            <a:endParaRPr lang="en-US" sz="2400" baseline="-25000" dirty="0"/>
          </a:p>
        </p:txBody>
      </p:sp>
      <p:cxnSp>
        <p:nvCxnSpPr>
          <p:cNvPr id="39" name="Straight Arrow Connector 38"/>
          <p:cNvCxnSpPr/>
          <p:nvPr/>
        </p:nvCxnSpPr>
        <p:spPr>
          <a:xfrm>
            <a:off x="2873749" y="1250951"/>
            <a:ext cx="1691813" cy="1353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0" name="Left Bracket 39"/>
          <p:cNvSpPr/>
          <p:nvPr/>
        </p:nvSpPr>
        <p:spPr>
          <a:xfrm>
            <a:off x="2756473" y="1134771"/>
            <a:ext cx="168076" cy="235198"/>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0" name="Left Bracket 49"/>
          <p:cNvSpPr/>
          <p:nvPr/>
        </p:nvSpPr>
        <p:spPr>
          <a:xfrm flipH="1">
            <a:off x="4543881" y="1148642"/>
            <a:ext cx="144962" cy="235198"/>
          </a:xfrm>
          <a:prstGeom prst="leftBracket">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5" name="TextBox 54"/>
          <p:cNvSpPr txBox="1"/>
          <p:nvPr/>
        </p:nvSpPr>
        <p:spPr>
          <a:xfrm>
            <a:off x="3309168" y="826677"/>
            <a:ext cx="450364" cy="461665"/>
          </a:xfrm>
          <a:prstGeom prst="rect">
            <a:avLst/>
          </a:prstGeom>
          <a:noFill/>
        </p:spPr>
        <p:txBody>
          <a:bodyPr wrap="none" rtlCol="0">
            <a:spAutoFit/>
          </a:bodyPr>
          <a:lstStyle/>
          <a:p>
            <a:r>
              <a:rPr lang="en-US" sz="2400" dirty="0" smtClean="0"/>
              <a:t>h</a:t>
            </a:r>
            <a:r>
              <a:rPr lang="en-US" sz="2400" baseline="-25000" dirty="0"/>
              <a:t>2</a:t>
            </a:r>
          </a:p>
        </p:txBody>
      </p:sp>
      <p:sp>
        <p:nvSpPr>
          <p:cNvPr id="56" name="Explosion 1 55"/>
          <p:cNvSpPr/>
          <p:nvPr/>
        </p:nvSpPr>
        <p:spPr>
          <a:xfrm>
            <a:off x="4509767" y="1720389"/>
            <a:ext cx="239026" cy="317401"/>
          </a:xfrm>
          <a:prstGeom prst="irregularSeal1">
            <a:avLst/>
          </a:prstGeom>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8" name="Merge 57"/>
          <p:cNvSpPr/>
          <p:nvPr/>
        </p:nvSpPr>
        <p:spPr>
          <a:xfrm>
            <a:off x="2280468" y="1796450"/>
            <a:ext cx="317414" cy="188158"/>
          </a:xfrm>
          <a:prstGeom prst="flowChartMerg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TextBox 58"/>
          <p:cNvSpPr txBox="1"/>
          <p:nvPr/>
        </p:nvSpPr>
        <p:spPr>
          <a:xfrm>
            <a:off x="495537" y="1092880"/>
            <a:ext cx="1340431" cy="1077218"/>
          </a:xfrm>
          <a:prstGeom prst="rect">
            <a:avLst/>
          </a:prstGeom>
          <a:noFill/>
        </p:spPr>
        <p:txBody>
          <a:bodyPr wrap="none" rtlCol="0">
            <a:spAutoFit/>
          </a:bodyPr>
          <a:lstStyle/>
          <a:p>
            <a:r>
              <a:rPr lang="en-US" sz="3200" dirty="0" smtClean="0"/>
              <a:t>A Shot </a:t>
            </a:r>
          </a:p>
          <a:p>
            <a:r>
              <a:rPr lang="en-US" sz="3200" dirty="0" smtClean="0"/>
              <a:t>Gather</a:t>
            </a:r>
            <a:endParaRPr lang="en-US" sz="3200" dirty="0"/>
          </a:p>
        </p:txBody>
      </p:sp>
      <p:sp>
        <p:nvSpPr>
          <p:cNvPr id="60" name="Title 1"/>
          <p:cNvSpPr txBox="1">
            <a:spLocks/>
          </p:cNvSpPr>
          <p:nvPr/>
        </p:nvSpPr>
        <p:spPr>
          <a:xfrm>
            <a:off x="177800" y="274638"/>
            <a:ext cx="8229600" cy="66516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Traditional</a:t>
            </a:r>
            <a:r>
              <a:rPr lang="en-US" sz="3200" dirty="0" smtClean="0">
                <a:solidFill>
                  <a:srgbClr val="C83232"/>
                </a:solidFill>
              </a:rPr>
              <a:t> </a:t>
            </a:r>
            <a:r>
              <a:rPr lang="en-US" sz="3200" dirty="0" smtClean="0"/>
              <a:t>FWI data input</a:t>
            </a:r>
            <a:endParaRPr lang="en-US" sz="3200" dirty="0"/>
          </a:p>
        </p:txBody>
      </p:sp>
      <p:sp>
        <p:nvSpPr>
          <p:cNvPr id="61" name="Rectangle 60"/>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8686800" y="6403257"/>
            <a:ext cx="301660" cy="369332"/>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val="1134215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hots.jpg"/>
          <p:cNvPicPr>
            <a:picLocks noChangeAspect="1"/>
          </p:cNvPicPr>
          <p:nvPr/>
        </p:nvPicPr>
        <p:blipFill rotWithShape="1">
          <a:blip r:embed="rId3">
            <a:extLst>
              <a:ext uri="{28A0092B-C50C-407E-A947-70E740481C1C}">
                <a14:useLocalDpi xmlns:a14="http://schemas.microsoft.com/office/drawing/2010/main" val="0"/>
              </a:ext>
            </a:extLst>
          </a:blip>
          <a:srcRect l="5038" t="4458" r="5234" b="6296"/>
          <a:stretch/>
        </p:blipFill>
        <p:spPr>
          <a:xfrm>
            <a:off x="359634" y="846015"/>
            <a:ext cx="6295165" cy="5872285"/>
          </a:xfrm>
          <a:prstGeom prst="rect">
            <a:avLst/>
          </a:prstGeom>
        </p:spPr>
      </p:pic>
      <p:sp>
        <p:nvSpPr>
          <p:cNvPr id="4" name="Slide Number Placeholder 3"/>
          <p:cNvSpPr>
            <a:spLocks noGrp="1"/>
          </p:cNvSpPr>
          <p:nvPr>
            <p:ph type="sldNum" sz="quarter" idx="12"/>
          </p:nvPr>
        </p:nvSpPr>
        <p:spPr/>
        <p:txBody>
          <a:bodyPr/>
          <a:lstStyle/>
          <a:p>
            <a:fld id="{27EFAAFC-0091-1C48-9DA3-F6806F65A761}" type="slidenum">
              <a:rPr lang="en-US" sz="1600" smtClean="0">
                <a:solidFill>
                  <a:srgbClr val="EEECE1"/>
                </a:solidFill>
              </a:rPr>
              <a:t>6</a:t>
            </a:fld>
            <a:endParaRPr lang="en-US" sz="1600" dirty="0">
              <a:solidFill>
                <a:srgbClr val="EEECE1"/>
              </a:solidFill>
            </a:endParaRPr>
          </a:p>
        </p:txBody>
      </p:sp>
      <p:sp>
        <p:nvSpPr>
          <p:cNvPr id="5" name="TextBox 4"/>
          <p:cNvSpPr txBox="1"/>
          <p:nvPr/>
        </p:nvSpPr>
        <p:spPr>
          <a:xfrm>
            <a:off x="6654800" y="6388100"/>
            <a:ext cx="1568984" cy="369332"/>
          </a:xfrm>
          <a:prstGeom prst="rect">
            <a:avLst/>
          </a:prstGeom>
          <a:noFill/>
        </p:spPr>
        <p:txBody>
          <a:bodyPr wrap="none" rtlCol="0">
            <a:spAutoFit/>
          </a:bodyPr>
          <a:lstStyle/>
          <a:p>
            <a:r>
              <a:rPr lang="en-US" dirty="0" smtClean="0"/>
              <a:t>(</a:t>
            </a:r>
            <a:r>
              <a:rPr lang="en-US" dirty="0" err="1" smtClean="0"/>
              <a:t>Worzel</a:t>
            </a:r>
            <a:r>
              <a:rPr lang="en-US" dirty="0" smtClean="0"/>
              <a:t>, 1976)</a:t>
            </a:r>
            <a:endParaRPr lang="en-US" dirty="0"/>
          </a:p>
        </p:txBody>
      </p:sp>
      <p:sp>
        <p:nvSpPr>
          <p:cNvPr id="9" name="TextBox 8"/>
          <p:cNvSpPr txBox="1"/>
          <p:nvPr/>
        </p:nvSpPr>
        <p:spPr>
          <a:xfrm>
            <a:off x="6384065" y="975379"/>
            <a:ext cx="2023335" cy="523220"/>
          </a:xfrm>
          <a:prstGeom prst="rect">
            <a:avLst/>
          </a:prstGeom>
          <a:noFill/>
        </p:spPr>
        <p:txBody>
          <a:bodyPr wrap="none" rtlCol="0">
            <a:spAutoFit/>
          </a:bodyPr>
          <a:lstStyle/>
          <a:p>
            <a:r>
              <a:rPr lang="en-US" sz="2800" dirty="0"/>
              <a:t>S</a:t>
            </a:r>
            <a:r>
              <a:rPr lang="en-US" sz="2800" dirty="0" smtClean="0"/>
              <a:t>hot gathers</a:t>
            </a:r>
            <a:endParaRPr lang="en-US" sz="2800" dirty="0"/>
          </a:p>
        </p:txBody>
      </p:sp>
      <p:pic>
        <p:nvPicPr>
          <p:cNvPr id="11" name="Picture 10" descr="shots.jpg"/>
          <p:cNvPicPr>
            <a:picLocks noChangeAspect="1"/>
          </p:cNvPicPr>
          <p:nvPr/>
        </p:nvPicPr>
        <p:blipFill rotWithShape="1">
          <a:blip r:embed="rId3">
            <a:extLst>
              <a:ext uri="{28A0092B-C50C-407E-A947-70E740481C1C}">
                <a14:useLocalDpi xmlns:a14="http://schemas.microsoft.com/office/drawing/2010/main" val="0"/>
              </a:ext>
            </a:extLst>
          </a:blip>
          <a:srcRect l="17109" t="13604" r="70401" b="48248"/>
          <a:stretch/>
        </p:blipFill>
        <p:spPr>
          <a:xfrm>
            <a:off x="5676900" y="1523999"/>
            <a:ext cx="2743200" cy="4549913"/>
          </a:xfrm>
          <a:prstGeom prst="rect">
            <a:avLst/>
          </a:prstGeom>
          <a:ln w="38100" cmpd="sng">
            <a:solidFill>
              <a:srgbClr val="C83232"/>
            </a:solidFill>
          </a:ln>
        </p:spPr>
      </p:pic>
      <p:sp>
        <p:nvSpPr>
          <p:cNvPr id="2" name="Rectangle 1"/>
          <p:cNvSpPr/>
          <p:nvPr/>
        </p:nvSpPr>
        <p:spPr>
          <a:xfrm>
            <a:off x="1206500" y="1435100"/>
            <a:ext cx="876300" cy="2616200"/>
          </a:xfrm>
          <a:prstGeom prst="rect">
            <a:avLst/>
          </a:prstGeom>
          <a:noFill/>
          <a:ln w="38100" cmpd="sng">
            <a:solidFill>
              <a:srgbClr val="C832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2235200" y="1319312"/>
            <a:ext cx="850900" cy="16168"/>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438400" y="966148"/>
            <a:ext cx="418654" cy="369332"/>
          </a:xfrm>
          <a:prstGeom prst="rect">
            <a:avLst/>
          </a:prstGeom>
          <a:noFill/>
        </p:spPr>
        <p:txBody>
          <a:bodyPr wrap="none" rtlCol="0">
            <a:spAutoFit/>
          </a:bodyPr>
          <a:lstStyle/>
          <a:p>
            <a:r>
              <a:rPr lang="en-US" dirty="0" smtClean="0"/>
              <a:t>20</a:t>
            </a:r>
            <a:endParaRPr lang="en-US" dirty="0"/>
          </a:p>
        </p:txBody>
      </p:sp>
      <p:sp>
        <p:nvSpPr>
          <p:cNvPr id="22" name="Title 1"/>
          <p:cNvSpPr txBox="1">
            <a:spLocks/>
          </p:cNvSpPr>
          <p:nvPr/>
        </p:nvSpPr>
        <p:spPr>
          <a:xfrm>
            <a:off x="177800" y="274638"/>
            <a:ext cx="8229600" cy="66516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Traditional</a:t>
            </a:r>
            <a:r>
              <a:rPr lang="en-US" sz="3200" dirty="0" smtClean="0">
                <a:solidFill>
                  <a:srgbClr val="C83232"/>
                </a:solidFill>
              </a:rPr>
              <a:t> </a:t>
            </a:r>
            <a:r>
              <a:rPr lang="en-US" sz="3200" dirty="0" smtClean="0"/>
              <a:t>FWI data input</a:t>
            </a:r>
            <a:endParaRPr lang="en-US" sz="3200" dirty="0"/>
          </a:p>
        </p:txBody>
      </p:sp>
      <p:sp>
        <p:nvSpPr>
          <p:cNvPr id="23" name="Rectangle 22"/>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686800" y="6403257"/>
            <a:ext cx="301660" cy="36933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23501680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FAAFC-0091-1C48-9DA3-F6806F65A761}" type="slidenum">
              <a:rPr lang="en-US" sz="1600" smtClean="0">
                <a:solidFill>
                  <a:srgbClr val="EEECE1"/>
                </a:solidFill>
              </a:rPr>
              <a:t>7</a:t>
            </a:fld>
            <a:endParaRPr lang="en-US" sz="1600" dirty="0">
              <a:solidFill>
                <a:srgbClr val="EEECE1"/>
              </a:solidFill>
            </a:endParaRPr>
          </a:p>
        </p:txBody>
      </p:sp>
      <p:pic>
        <p:nvPicPr>
          <p:cNvPr id="5" name="Picture 4" descr="h1350.jpeg"/>
          <p:cNvPicPr>
            <a:picLocks noChangeAspect="1"/>
          </p:cNvPicPr>
          <p:nvPr/>
        </p:nvPicPr>
        <p:blipFill rotWithShape="1">
          <a:blip r:embed="rId3">
            <a:extLst>
              <a:ext uri="{28A0092B-C50C-407E-A947-70E740481C1C}">
                <a14:useLocalDpi xmlns:a14="http://schemas.microsoft.com/office/drawing/2010/main" val="0"/>
              </a:ext>
            </a:extLst>
          </a:blip>
          <a:srcRect l="3889" t="6153" r="3194" b="3930"/>
          <a:stretch/>
        </p:blipFill>
        <p:spPr>
          <a:xfrm>
            <a:off x="355600" y="1066800"/>
            <a:ext cx="8496300" cy="4826000"/>
          </a:xfrm>
          <a:prstGeom prst="rect">
            <a:avLst/>
          </a:prstGeom>
        </p:spPr>
      </p:pic>
      <p:sp>
        <p:nvSpPr>
          <p:cNvPr id="6" name="TextBox 5"/>
          <p:cNvSpPr txBox="1"/>
          <p:nvPr/>
        </p:nvSpPr>
        <p:spPr>
          <a:xfrm>
            <a:off x="5168900" y="1448749"/>
            <a:ext cx="3423333" cy="523220"/>
          </a:xfrm>
          <a:prstGeom prst="rect">
            <a:avLst/>
          </a:prstGeom>
          <a:noFill/>
        </p:spPr>
        <p:txBody>
          <a:bodyPr wrap="none" rtlCol="0">
            <a:spAutoFit/>
          </a:bodyPr>
          <a:lstStyle/>
          <a:p>
            <a:r>
              <a:rPr lang="en-US" sz="2800" dirty="0" smtClean="0"/>
              <a:t>Offset gathers h=1350</a:t>
            </a:r>
            <a:endParaRPr lang="en-US" sz="2800" dirty="0"/>
          </a:p>
        </p:txBody>
      </p:sp>
      <p:cxnSp>
        <p:nvCxnSpPr>
          <p:cNvPr id="8" name="Straight Connector 7"/>
          <p:cNvCxnSpPr/>
          <p:nvPr/>
        </p:nvCxnSpPr>
        <p:spPr>
          <a:xfrm>
            <a:off x="1231900" y="1828801"/>
            <a:ext cx="1003300" cy="25399"/>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23554" y="1393603"/>
            <a:ext cx="418654" cy="369332"/>
          </a:xfrm>
          <a:prstGeom prst="rect">
            <a:avLst/>
          </a:prstGeom>
          <a:noFill/>
        </p:spPr>
        <p:txBody>
          <a:bodyPr wrap="none" rtlCol="0">
            <a:spAutoFit/>
          </a:bodyPr>
          <a:lstStyle/>
          <a:p>
            <a:r>
              <a:rPr lang="en-US" dirty="0" smtClean="0"/>
              <a:t>20</a:t>
            </a:r>
            <a:endParaRPr lang="en-US" dirty="0"/>
          </a:p>
        </p:txBody>
      </p:sp>
      <p:sp>
        <p:nvSpPr>
          <p:cNvPr id="13" name="Title 1"/>
          <p:cNvSpPr txBox="1">
            <a:spLocks/>
          </p:cNvSpPr>
          <p:nvPr/>
        </p:nvSpPr>
        <p:spPr>
          <a:xfrm>
            <a:off x="177800" y="274638"/>
            <a:ext cx="8229600" cy="66516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New FWI data input</a:t>
            </a:r>
            <a:endParaRPr lang="en-US" sz="3200" dirty="0"/>
          </a:p>
        </p:txBody>
      </p:sp>
      <p:sp>
        <p:nvSpPr>
          <p:cNvPr id="14" name="Rectangle 13"/>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308316" y="5612368"/>
            <a:ext cx="1568984" cy="369332"/>
          </a:xfrm>
          <a:prstGeom prst="rect">
            <a:avLst/>
          </a:prstGeom>
          <a:noFill/>
        </p:spPr>
        <p:txBody>
          <a:bodyPr wrap="none" rtlCol="0">
            <a:spAutoFit/>
          </a:bodyPr>
          <a:lstStyle/>
          <a:p>
            <a:r>
              <a:rPr lang="en-US" dirty="0" smtClean="0"/>
              <a:t>(</a:t>
            </a:r>
            <a:r>
              <a:rPr lang="en-US" dirty="0" err="1" smtClean="0"/>
              <a:t>Worzel</a:t>
            </a:r>
            <a:r>
              <a:rPr lang="en-US" dirty="0" smtClean="0"/>
              <a:t>, 1976)</a:t>
            </a:r>
            <a:endParaRPr lang="en-US" dirty="0"/>
          </a:p>
        </p:txBody>
      </p:sp>
      <p:sp>
        <p:nvSpPr>
          <p:cNvPr id="11" name="TextBox 10"/>
          <p:cNvSpPr txBox="1"/>
          <p:nvPr/>
        </p:nvSpPr>
        <p:spPr>
          <a:xfrm>
            <a:off x="8686800" y="6403257"/>
            <a:ext cx="301660"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37674910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EFAAFC-0091-1C48-9DA3-F6806F65A761}" type="slidenum">
              <a:rPr lang="en-US" smtClean="0"/>
              <a:t>8</a:t>
            </a:fld>
            <a:endParaRPr lang="en-US"/>
          </a:p>
        </p:txBody>
      </p:sp>
      <p:sp>
        <p:nvSpPr>
          <p:cNvPr id="2" name="TextBox 1"/>
          <p:cNvSpPr txBox="1"/>
          <p:nvPr/>
        </p:nvSpPr>
        <p:spPr>
          <a:xfrm>
            <a:off x="177800" y="5163200"/>
            <a:ext cx="8966200" cy="1692771"/>
          </a:xfrm>
          <a:prstGeom prst="rect">
            <a:avLst/>
          </a:prstGeom>
          <a:noFill/>
        </p:spPr>
        <p:txBody>
          <a:bodyPr wrap="square" rtlCol="0">
            <a:spAutoFit/>
          </a:bodyPr>
          <a:lstStyle/>
          <a:p>
            <a:r>
              <a:rPr lang="en-US" sz="2800" dirty="0" smtClean="0"/>
              <a:t>Inverting models independently achieves </a:t>
            </a:r>
            <a:r>
              <a:rPr lang="en-US" sz="2800" dirty="0" smtClean="0">
                <a:solidFill>
                  <a:srgbClr val="4F81BD"/>
                </a:solidFill>
              </a:rPr>
              <a:t>data redundancy</a:t>
            </a:r>
          </a:p>
          <a:p>
            <a:r>
              <a:rPr lang="en-US" sz="2800" dirty="0" smtClean="0">
                <a:solidFill>
                  <a:srgbClr val="000000"/>
                </a:solidFill>
              </a:rPr>
              <a:t>The same point in the earth should appear the same at neighboring offsets if the background velocity is correct </a:t>
            </a:r>
            <a:r>
              <a:rPr lang="en-US" sz="2000" dirty="0" smtClean="0">
                <a:solidFill>
                  <a:srgbClr val="000000"/>
                </a:solidFill>
              </a:rPr>
              <a:t>(</a:t>
            </a:r>
            <a:r>
              <a:rPr lang="en-US" sz="2000" dirty="0" err="1" smtClean="0">
                <a:solidFill>
                  <a:srgbClr val="000000"/>
                </a:solidFill>
              </a:rPr>
              <a:t>Plessix</a:t>
            </a:r>
            <a:r>
              <a:rPr lang="en-US" sz="2000" dirty="0" smtClean="0">
                <a:solidFill>
                  <a:srgbClr val="000000"/>
                </a:solidFill>
              </a:rPr>
              <a:t>, 2006).  </a:t>
            </a:r>
            <a:endParaRPr lang="en-US" sz="2800" dirty="0">
              <a:solidFill>
                <a:srgbClr val="000000"/>
              </a:solidFill>
            </a:endParaRPr>
          </a:p>
        </p:txBody>
      </p:sp>
      <p:sp>
        <p:nvSpPr>
          <p:cNvPr id="21" name="Title 1"/>
          <p:cNvSpPr>
            <a:spLocks noGrp="1"/>
          </p:cNvSpPr>
          <p:nvPr>
            <p:ph type="title"/>
          </p:nvPr>
        </p:nvSpPr>
        <p:spPr>
          <a:xfrm>
            <a:off x="177800" y="274638"/>
            <a:ext cx="8229600" cy="665162"/>
          </a:xfrm>
        </p:spPr>
        <p:txBody>
          <a:bodyPr>
            <a:noAutofit/>
          </a:bodyPr>
          <a:lstStyle/>
          <a:p>
            <a:pPr algn="l"/>
            <a:r>
              <a:rPr lang="en-US" sz="3200" dirty="0" smtClean="0"/>
              <a:t>Invert each offset independently  </a:t>
            </a:r>
            <a:r>
              <a:rPr lang="en-US" sz="2000" dirty="0" smtClean="0"/>
              <a:t>(</a:t>
            </a:r>
            <a:r>
              <a:rPr lang="en-US" sz="2000" dirty="0" err="1" smtClean="0"/>
              <a:t>Symes</a:t>
            </a:r>
            <a:r>
              <a:rPr lang="en-US" sz="2000" dirty="0" smtClean="0"/>
              <a:t> &amp; Kern, 1994)</a:t>
            </a:r>
            <a:endParaRPr lang="en-US" sz="3200" dirty="0"/>
          </a:p>
        </p:txBody>
      </p:sp>
      <p:sp>
        <p:nvSpPr>
          <p:cNvPr id="22" name="Rectangle 21"/>
          <p:cNvSpPr/>
          <p:nvPr/>
        </p:nvSpPr>
        <p:spPr>
          <a:xfrm>
            <a:off x="177800" y="800100"/>
            <a:ext cx="8597900"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Screen Shot 2014-02-06 at 11.13.21 PM.png"/>
          <p:cNvPicPr>
            <a:picLocks noChangeAspect="1"/>
          </p:cNvPicPr>
          <p:nvPr/>
        </p:nvPicPr>
        <p:blipFill rotWithShape="1">
          <a:blip r:embed="rId3">
            <a:extLst>
              <a:ext uri="{28A0092B-C50C-407E-A947-70E740481C1C}">
                <a14:useLocalDpi xmlns:a14="http://schemas.microsoft.com/office/drawing/2010/main" val="0"/>
              </a:ext>
            </a:extLst>
          </a:blip>
          <a:srcRect l="8500" t="15318" r="31386"/>
          <a:stretch/>
        </p:blipFill>
        <p:spPr>
          <a:xfrm>
            <a:off x="364814" y="1702256"/>
            <a:ext cx="3060133" cy="2743200"/>
          </a:xfrm>
          <a:prstGeom prst="rect">
            <a:avLst/>
          </a:prstGeom>
        </p:spPr>
      </p:pic>
      <p:sp>
        <p:nvSpPr>
          <p:cNvPr id="20" name="TextBox 19"/>
          <p:cNvSpPr txBox="1"/>
          <p:nvPr/>
        </p:nvSpPr>
        <p:spPr>
          <a:xfrm>
            <a:off x="6526115" y="1715767"/>
            <a:ext cx="2557762" cy="461665"/>
          </a:xfrm>
          <a:prstGeom prst="rect">
            <a:avLst/>
          </a:prstGeom>
          <a:noFill/>
        </p:spPr>
        <p:txBody>
          <a:bodyPr wrap="none" rtlCol="0">
            <a:spAutoFit/>
          </a:bodyPr>
          <a:lstStyle/>
          <a:p>
            <a:r>
              <a:rPr lang="en-US" sz="2400" dirty="0" smtClean="0"/>
              <a:t>Incorrect velocities</a:t>
            </a:r>
            <a:endParaRPr lang="en-US" sz="2400" dirty="0"/>
          </a:p>
        </p:txBody>
      </p:sp>
      <p:sp>
        <p:nvSpPr>
          <p:cNvPr id="25" name="TextBox 24"/>
          <p:cNvSpPr txBox="1"/>
          <p:nvPr/>
        </p:nvSpPr>
        <p:spPr>
          <a:xfrm>
            <a:off x="6526115" y="3935193"/>
            <a:ext cx="2352477" cy="461665"/>
          </a:xfrm>
          <a:prstGeom prst="rect">
            <a:avLst/>
          </a:prstGeom>
          <a:noFill/>
        </p:spPr>
        <p:txBody>
          <a:bodyPr wrap="none" rtlCol="0">
            <a:spAutoFit/>
          </a:bodyPr>
          <a:lstStyle/>
          <a:p>
            <a:r>
              <a:rPr lang="en-US" sz="2400" dirty="0"/>
              <a:t>C</a:t>
            </a:r>
            <a:r>
              <a:rPr lang="en-US" sz="2400" dirty="0" smtClean="0"/>
              <a:t>orrect velocities</a:t>
            </a:r>
            <a:endParaRPr lang="en-US" sz="2400" dirty="0"/>
          </a:p>
        </p:txBody>
      </p:sp>
      <p:cxnSp>
        <p:nvCxnSpPr>
          <p:cNvPr id="27" name="Straight Arrow Connector 26"/>
          <p:cNvCxnSpPr/>
          <p:nvPr/>
        </p:nvCxnSpPr>
        <p:spPr>
          <a:xfrm flipH="1">
            <a:off x="1783536" y="1364508"/>
            <a:ext cx="13512" cy="9456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783536" y="1337488"/>
            <a:ext cx="197275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1368" y="967409"/>
            <a:ext cx="3867052" cy="369332"/>
          </a:xfrm>
          <a:prstGeom prst="rect">
            <a:avLst/>
          </a:prstGeom>
          <a:noFill/>
        </p:spPr>
        <p:txBody>
          <a:bodyPr wrap="none" rtlCol="0">
            <a:spAutoFit/>
          </a:bodyPr>
          <a:lstStyle/>
          <a:p>
            <a:r>
              <a:rPr lang="en-US" dirty="0" smtClean="0"/>
              <a:t>Include non-conformance in error term</a:t>
            </a:r>
            <a:endParaRPr lang="en-US" dirty="0"/>
          </a:p>
        </p:txBody>
      </p:sp>
      <p:pic>
        <p:nvPicPr>
          <p:cNvPr id="5" name="Picture 4"/>
          <p:cNvPicPr>
            <a:picLocks noChangeAspect="1"/>
          </p:cNvPicPr>
          <p:nvPr/>
        </p:nvPicPr>
        <p:blipFill>
          <a:blip r:embed="rId4"/>
          <a:stretch>
            <a:fillRect/>
          </a:stretch>
        </p:blipFill>
        <p:spPr>
          <a:xfrm>
            <a:off x="3740948" y="3109770"/>
            <a:ext cx="2812252" cy="2088875"/>
          </a:xfrm>
          <a:prstGeom prst="rect">
            <a:avLst/>
          </a:prstGeom>
        </p:spPr>
      </p:pic>
      <p:pic>
        <p:nvPicPr>
          <p:cNvPr id="6" name="Picture 5"/>
          <p:cNvPicPr>
            <a:picLocks noChangeAspect="1"/>
          </p:cNvPicPr>
          <p:nvPr/>
        </p:nvPicPr>
        <p:blipFill>
          <a:blip r:embed="rId5"/>
          <a:stretch>
            <a:fillRect/>
          </a:stretch>
        </p:blipFill>
        <p:spPr>
          <a:xfrm>
            <a:off x="3740948" y="1020894"/>
            <a:ext cx="2785167" cy="2088875"/>
          </a:xfrm>
          <a:prstGeom prst="rect">
            <a:avLst/>
          </a:prstGeom>
        </p:spPr>
      </p:pic>
      <p:sp>
        <p:nvSpPr>
          <p:cNvPr id="15" name="TextBox 14"/>
          <p:cNvSpPr txBox="1"/>
          <p:nvPr/>
        </p:nvSpPr>
        <p:spPr>
          <a:xfrm>
            <a:off x="8686800" y="6403257"/>
            <a:ext cx="301660"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364543478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954953" y="182151"/>
            <a:ext cx="770614" cy="523220"/>
          </a:xfrm>
          <a:prstGeom prst="rect">
            <a:avLst/>
          </a:prstGeom>
          <a:noFill/>
        </p:spPr>
        <p:txBody>
          <a:bodyPr wrap="none" rtlCol="0">
            <a:spAutoFit/>
          </a:bodyPr>
          <a:lstStyle/>
          <a:p>
            <a:r>
              <a:rPr lang="en-US" sz="2800" b="1" dirty="0" smtClean="0"/>
              <a:t>FWI</a:t>
            </a:r>
            <a:endParaRPr lang="en-US" sz="2800" b="1" dirty="0"/>
          </a:p>
        </p:txBody>
      </p:sp>
      <p:sp>
        <p:nvSpPr>
          <p:cNvPr id="2" name="Slide Number Placeholder 1"/>
          <p:cNvSpPr>
            <a:spLocks noGrp="1"/>
          </p:cNvSpPr>
          <p:nvPr>
            <p:ph type="sldNum" sz="quarter" idx="12"/>
          </p:nvPr>
        </p:nvSpPr>
        <p:spPr/>
        <p:txBody>
          <a:bodyPr/>
          <a:lstStyle/>
          <a:p>
            <a:fld id="{27EFAAFC-0091-1C48-9DA3-F6806F65A761}" type="slidenum">
              <a:rPr lang="en-US" smtClean="0"/>
              <a:t>9</a:t>
            </a:fld>
            <a:endParaRPr lang="en-US"/>
          </a:p>
        </p:txBody>
      </p:sp>
      <p:sp>
        <p:nvSpPr>
          <p:cNvPr id="6" name="TextBox 5"/>
          <p:cNvSpPr txBox="1"/>
          <p:nvPr/>
        </p:nvSpPr>
        <p:spPr>
          <a:xfrm>
            <a:off x="8686800" y="6403257"/>
            <a:ext cx="301660" cy="369332"/>
          </a:xfrm>
          <a:prstGeom prst="rect">
            <a:avLst/>
          </a:prstGeom>
          <a:noFill/>
        </p:spPr>
        <p:txBody>
          <a:bodyPr wrap="none" rtlCol="0">
            <a:spAutoFit/>
          </a:bodyPr>
          <a:lstStyle/>
          <a:p>
            <a:r>
              <a:rPr lang="en-US" dirty="0"/>
              <a:t>8</a:t>
            </a:r>
          </a:p>
        </p:txBody>
      </p:sp>
      <p:pic>
        <p:nvPicPr>
          <p:cNvPr id="4" name="Picture 3" descr="Screen Shot 2014-04-30 at 10.49.28 AM.png"/>
          <p:cNvPicPr>
            <a:picLocks noChangeAspect="1"/>
          </p:cNvPicPr>
          <p:nvPr/>
        </p:nvPicPr>
        <p:blipFill rotWithShape="1">
          <a:blip r:embed="rId2">
            <a:extLst>
              <a:ext uri="{28A0092B-C50C-407E-A947-70E740481C1C}">
                <a14:useLocalDpi xmlns:a14="http://schemas.microsoft.com/office/drawing/2010/main" val="0"/>
              </a:ext>
            </a:extLst>
          </a:blip>
          <a:srcRect l="9615"/>
          <a:stretch/>
        </p:blipFill>
        <p:spPr>
          <a:xfrm>
            <a:off x="-1" y="705372"/>
            <a:ext cx="4603549" cy="6016104"/>
          </a:xfrm>
          <a:prstGeom prst="rect">
            <a:avLst/>
          </a:prstGeom>
        </p:spPr>
      </p:pic>
    </p:spTree>
    <p:extLst>
      <p:ext uri="{BB962C8B-B14F-4D97-AF65-F5344CB8AC3E}">
        <p14:creationId xmlns:p14="http://schemas.microsoft.com/office/powerpoint/2010/main" val="9777901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FDF7F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74922</TotalTime>
  <Words>1513</Words>
  <Application>Microsoft Macintosh PowerPoint</Application>
  <PresentationFormat>On-screen Show (4:3)</PresentationFormat>
  <Paragraphs>158</Paragraphs>
  <Slides>23</Slides>
  <Notes>10</Notes>
  <HiddenSlides>0</HiddenSlides>
  <MMClips>4</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Office Theme</vt:lpstr>
      <vt:lpstr>Equation</vt:lpstr>
      <vt:lpstr>Microsoft Equation</vt:lpstr>
      <vt:lpstr>Extended Full Waveform Inversion with Common Offset Image Gathers</vt:lpstr>
      <vt:lpstr>PowerPoint Presentation</vt:lpstr>
      <vt:lpstr>FWI is an ill-posed problem</vt:lpstr>
      <vt:lpstr>PowerPoint Presentation</vt:lpstr>
      <vt:lpstr>PowerPoint Presentation</vt:lpstr>
      <vt:lpstr>PowerPoint Presentation</vt:lpstr>
      <vt:lpstr>PowerPoint Presentation</vt:lpstr>
      <vt:lpstr>Invert each offset independently  (Symes &amp; Kern, 1994)</vt:lpstr>
      <vt:lpstr>PowerPoint Presentation</vt:lpstr>
      <vt:lpstr>PowerPoint Presentation</vt:lpstr>
      <vt:lpstr>Linearized Born Modeling</vt:lpstr>
      <vt:lpstr>Linearized (“Born”) Modeling</vt:lpstr>
      <vt:lpstr>Greens functions</vt:lpstr>
      <vt:lpstr>Greens functions</vt:lpstr>
      <vt:lpstr>Forward modeling</vt:lpstr>
      <vt:lpstr>Forward modeling</vt:lpstr>
      <vt:lpstr>Objective Function</vt:lpstr>
      <vt:lpstr>Objective Function</vt:lpstr>
      <vt:lpstr>Gradient calculation</vt:lpstr>
      <vt:lpstr>Gradient calculation</vt:lpstr>
      <vt:lpstr>New model</vt:lpstr>
      <vt:lpstr>PowerPoint Presentation</vt:lpstr>
      <vt:lpstr>PowerPoint Presentation</vt:lpstr>
    </vt:vector>
  </TitlesOfParts>
  <Company>Rice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Papia Nandi-Dimitrova</dc:creator>
  <cp:lastModifiedBy>W S</cp:lastModifiedBy>
  <cp:revision>369</cp:revision>
  <dcterms:created xsi:type="dcterms:W3CDTF">2013-01-17T21:18:10Z</dcterms:created>
  <dcterms:modified xsi:type="dcterms:W3CDTF">2014-04-30T19:50:58Z</dcterms:modified>
</cp:coreProperties>
</file>