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3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embeddings/oleObject5.bin" ContentType="application/vnd.openxmlformats-officedocument.oleObject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6.bin" ContentType="application/vnd.openxmlformats-officedocument.oleObject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embeddings/oleObject37.bin" ContentType="application/vnd.openxmlformats-officedocument.oleObject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embeddings/oleObject9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378" r:id="rId2"/>
    <p:sldId id="257" r:id="rId3"/>
    <p:sldId id="303" r:id="rId4"/>
    <p:sldId id="263" r:id="rId5"/>
    <p:sldId id="260" r:id="rId6"/>
    <p:sldId id="266" r:id="rId7"/>
    <p:sldId id="364" r:id="rId8"/>
    <p:sldId id="370" r:id="rId9"/>
    <p:sldId id="256" r:id="rId10"/>
    <p:sldId id="282" r:id="rId11"/>
    <p:sldId id="285" r:id="rId12"/>
    <p:sldId id="283" r:id="rId13"/>
    <p:sldId id="289" r:id="rId14"/>
    <p:sldId id="290" r:id="rId15"/>
    <p:sldId id="291" r:id="rId16"/>
    <p:sldId id="276" r:id="rId17"/>
    <p:sldId id="259" r:id="rId18"/>
    <p:sldId id="268" r:id="rId19"/>
    <p:sldId id="269" r:id="rId20"/>
    <p:sldId id="332" r:id="rId21"/>
    <p:sldId id="296" r:id="rId22"/>
    <p:sldId id="327" r:id="rId23"/>
    <p:sldId id="369" r:id="rId24"/>
    <p:sldId id="368" r:id="rId25"/>
    <p:sldId id="367" r:id="rId26"/>
    <p:sldId id="360" r:id="rId27"/>
    <p:sldId id="377" r:id="rId28"/>
    <p:sldId id="376" r:id="rId29"/>
    <p:sldId id="375" r:id="rId30"/>
    <p:sldId id="374" r:id="rId31"/>
    <p:sldId id="373" r:id="rId32"/>
    <p:sldId id="372" r:id="rId33"/>
    <p:sldId id="371" r:id="rId34"/>
    <p:sldId id="366" r:id="rId35"/>
    <p:sldId id="320" r:id="rId36"/>
    <p:sldId id="322" r:id="rId37"/>
    <p:sldId id="323" r:id="rId38"/>
    <p:sldId id="324" r:id="rId39"/>
    <p:sldId id="341" r:id="rId40"/>
    <p:sldId id="342" r:id="rId41"/>
    <p:sldId id="365" r:id="rId42"/>
    <p:sldId id="361" r:id="rId43"/>
    <p:sldId id="363" r:id="rId44"/>
    <p:sldId id="362" r:id="rId45"/>
    <p:sldId id="336" r:id="rId46"/>
    <p:sldId id="313" r:id="rId47"/>
    <p:sldId id="349" r:id="rId48"/>
    <p:sldId id="348" r:id="rId49"/>
    <p:sldId id="346" r:id="rId50"/>
    <p:sldId id="347" r:id="rId51"/>
    <p:sldId id="280" r:id="rId52"/>
    <p:sldId id="350" r:id="rId53"/>
    <p:sldId id="310" r:id="rId54"/>
    <p:sldId id="329" r:id="rId55"/>
    <p:sldId id="351" r:id="rId56"/>
    <p:sldId id="354" r:id="rId57"/>
    <p:sldId id="353" r:id="rId58"/>
    <p:sldId id="352" r:id="rId59"/>
    <p:sldId id="355" r:id="rId60"/>
    <p:sldId id="357" r:id="rId61"/>
    <p:sldId id="358" r:id="rId62"/>
    <p:sldId id="359" r:id="rId63"/>
    <p:sldId id="356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70" autoAdjust="0"/>
  </p:normalViewPr>
  <p:slideViewPr>
    <p:cSldViewPr snapToGrid="0" snapToObjects="1">
      <p:cViewPr>
        <p:scale>
          <a:sx n="100" d="100"/>
          <a:sy n="100" d="100"/>
        </p:scale>
        <p:origin x="-119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6853156-C4B3-5844-B5BF-184676ED0E9D}" type="presOf" srcId="{F870C904-C5F2-3C45-883A-B096F69DE6A1}" destId="{C5932BAC-C2CC-F648-B99C-B4DB4A521E58}" srcOrd="0" destOrd="0" presId="urn:microsoft.com/office/officeart/2005/8/layout/cycle2"/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FC891A44-F09F-6742-B8FC-7856301C0581}" type="presOf" srcId="{52611180-ECC8-2243-9069-FFFA56F55115}" destId="{6F62D62C-FB3B-6349-BD1D-78E46DF958A4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A3BB8972-0395-FB45-9300-52DCF56D521E}" type="presOf" srcId="{80012A83-8FE2-354A-95B3-BD55F6E30673}" destId="{B080A5CC-489E-A648-8FD6-AED7F3DF2831}" srcOrd="1" destOrd="0" presId="urn:microsoft.com/office/officeart/2005/8/layout/cycle2"/>
    <dgm:cxn modelId="{D685EF57-B741-6C43-80F5-2A271C276655}" type="presOf" srcId="{20815A9F-9247-8B4E-B4B0-54BE951C1F1E}" destId="{32D2162B-ADFF-AF47-81C1-ACF4A9AAB721}" srcOrd="1" destOrd="0" presId="urn:microsoft.com/office/officeart/2005/8/layout/cycle2"/>
    <dgm:cxn modelId="{40430541-2E34-9546-89F2-BD763AB6FF83}" type="presOf" srcId="{C68FD3D3-8384-954F-AF93-FD138F5E43F8}" destId="{D44F0FF4-3859-7248-AF39-56C616511BB9}" srcOrd="0" destOrd="0" presId="urn:microsoft.com/office/officeart/2005/8/layout/cycle2"/>
    <dgm:cxn modelId="{A447933A-F3FD-5C4E-97FA-1D817CD7DFB8}" type="presOf" srcId="{0BF2AB24-554C-A146-A51D-1A2175F0C6B9}" destId="{4FE72B7E-1EB5-E345-B1BC-B363D0C8B8D1}" srcOrd="1" destOrd="0" presId="urn:microsoft.com/office/officeart/2005/8/layout/cycle2"/>
    <dgm:cxn modelId="{489DD209-BD8E-C34F-8022-2C0FA325761E}" type="presOf" srcId="{9C429AF5-D9B4-A641-B2F8-5223C9F26BFB}" destId="{36FC33DA-B9E8-A345-A497-41DC035C4CC5}" srcOrd="0" destOrd="0" presId="urn:microsoft.com/office/officeart/2005/8/layout/cycle2"/>
    <dgm:cxn modelId="{CD396C98-2906-E142-BCA0-D2BDED632CCB}" type="presOf" srcId="{6BEDEEA8-204F-D84E-AB40-57D36A8B1FBB}" destId="{A8F9984F-AD2E-6642-A959-0099B0858E9F}" srcOrd="0" destOrd="0" presId="urn:microsoft.com/office/officeart/2005/8/layout/cycle2"/>
    <dgm:cxn modelId="{FE5A7632-CF0F-6840-BE48-CE12F8238F36}" type="presOf" srcId="{857AA603-559F-1640-A976-019F44297DBD}" destId="{B41DDDC3-AB78-894A-B097-3586E5E74F65}" srcOrd="0" destOrd="0" presId="urn:microsoft.com/office/officeart/2005/8/layout/cycle2"/>
    <dgm:cxn modelId="{66CECE08-3F62-2B49-91B3-EAFB15B2D060}" type="presOf" srcId="{20815A9F-9247-8B4E-B4B0-54BE951C1F1E}" destId="{B610DC50-DBE9-6E43-9EDA-B16164C1B407}" srcOrd="0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C305FE6D-B17F-CE4F-A32F-36CBA04C518B}" type="presOf" srcId="{0BF2AB24-554C-A146-A51D-1A2175F0C6B9}" destId="{0D391722-C22E-3045-97E9-4BEBAA21E395}" srcOrd="0" destOrd="0" presId="urn:microsoft.com/office/officeart/2005/8/layout/cycle2"/>
    <dgm:cxn modelId="{4F37B95C-AB8D-3C41-A4AA-865E4C73BF3C}" type="presOf" srcId="{80012A83-8FE2-354A-95B3-BD55F6E30673}" destId="{67DF749E-C47C-8144-809E-83C6834C851E}" srcOrd="0" destOrd="0" presId="urn:microsoft.com/office/officeart/2005/8/layout/cycle2"/>
    <dgm:cxn modelId="{B1892D0A-5A51-EC42-985A-85FCCC720762}" type="presOf" srcId="{52611180-ECC8-2243-9069-FFFA56F55115}" destId="{63383DE8-2F36-BD48-91AF-0D9854EBD117}" srcOrd="1" destOrd="0" presId="urn:microsoft.com/office/officeart/2005/8/layout/cycle2"/>
    <dgm:cxn modelId="{477C6EDF-237B-6140-8D77-56FE10681071}" type="presParOf" srcId="{A8F9984F-AD2E-6642-A959-0099B0858E9F}" destId="{B41DDDC3-AB78-894A-B097-3586E5E74F65}" srcOrd="0" destOrd="0" presId="urn:microsoft.com/office/officeart/2005/8/layout/cycle2"/>
    <dgm:cxn modelId="{07BFFA81-2770-6540-8C49-0BE1DCC1DC1D}" type="presParOf" srcId="{A8F9984F-AD2E-6642-A959-0099B0858E9F}" destId="{0D391722-C22E-3045-97E9-4BEBAA21E395}" srcOrd="1" destOrd="0" presId="urn:microsoft.com/office/officeart/2005/8/layout/cycle2"/>
    <dgm:cxn modelId="{16759F0F-02CD-564E-B406-E96044332431}" type="presParOf" srcId="{0D391722-C22E-3045-97E9-4BEBAA21E395}" destId="{4FE72B7E-1EB5-E345-B1BC-B363D0C8B8D1}" srcOrd="0" destOrd="0" presId="urn:microsoft.com/office/officeart/2005/8/layout/cycle2"/>
    <dgm:cxn modelId="{093EEF13-8C57-DB4C-8E89-EC5F0E255F9C}" type="presParOf" srcId="{A8F9984F-AD2E-6642-A959-0099B0858E9F}" destId="{36FC33DA-B9E8-A345-A497-41DC035C4CC5}" srcOrd="2" destOrd="0" presId="urn:microsoft.com/office/officeart/2005/8/layout/cycle2"/>
    <dgm:cxn modelId="{C4C9CC7B-0085-5E44-BBC2-A8730826C852}" type="presParOf" srcId="{A8F9984F-AD2E-6642-A959-0099B0858E9F}" destId="{B610DC50-DBE9-6E43-9EDA-B16164C1B407}" srcOrd="3" destOrd="0" presId="urn:microsoft.com/office/officeart/2005/8/layout/cycle2"/>
    <dgm:cxn modelId="{B641BD92-7D23-E443-885F-51C61C71D511}" type="presParOf" srcId="{B610DC50-DBE9-6E43-9EDA-B16164C1B407}" destId="{32D2162B-ADFF-AF47-81C1-ACF4A9AAB721}" srcOrd="0" destOrd="0" presId="urn:microsoft.com/office/officeart/2005/8/layout/cycle2"/>
    <dgm:cxn modelId="{79067435-9DD0-5E40-BE59-A3C3BAFB450D}" type="presParOf" srcId="{A8F9984F-AD2E-6642-A959-0099B0858E9F}" destId="{C5932BAC-C2CC-F648-B99C-B4DB4A521E58}" srcOrd="4" destOrd="0" presId="urn:microsoft.com/office/officeart/2005/8/layout/cycle2"/>
    <dgm:cxn modelId="{1A854F45-1359-A44F-B85D-BD85ABF04DD7}" type="presParOf" srcId="{A8F9984F-AD2E-6642-A959-0099B0858E9F}" destId="{67DF749E-C47C-8144-809E-83C6834C851E}" srcOrd="5" destOrd="0" presId="urn:microsoft.com/office/officeart/2005/8/layout/cycle2"/>
    <dgm:cxn modelId="{DC7FC934-FE2E-7A45-B76F-DC1E3E36178C}" type="presParOf" srcId="{67DF749E-C47C-8144-809E-83C6834C851E}" destId="{B080A5CC-489E-A648-8FD6-AED7F3DF2831}" srcOrd="0" destOrd="0" presId="urn:microsoft.com/office/officeart/2005/8/layout/cycle2"/>
    <dgm:cxn modelId="{CCFE08B9-C40E-C144-AF67-CE90AA0D3DCF}" type="presParOf" srcId="{A8F9984F-AD2E-6642-A959-0099B0858E9F}" destId="{D44F0FF4-3859-7248-AF39-56C616511BB9}" srcOrd="6" destOrd="0" presId="urn:microsoft.com/office/officeart/2005/8/layout/cycle2"/>
    <dgm:cxn modelId="{B4E20DA0-F3FF-C24E-96FB-CF3E9A7E5801}" type="presParOf" srcId="{A8F9984F-AD2E-6642-A959-0099B0858E9F}" destId="{6F62D62C-FB3B-6349-BD1D-78E46DF958A4}" srcOrd="7" destOrd="0" presId="urn:microsoft.com/office/officeart/2005/8/layout/cycle2"/>
    <dgm:cxn modelId="{9E0907C3-D10B-3C4C-B960-4BB4DAA6CE0E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noFill/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D3D771C7-07CF-5541-A358-5B34E51732A7}" type="presOf" srcId="{52611180-ECC8-2243-9069-FFFA56F55115}" destId="{63383DE8-2F36-BD48-91AF-0D9854EBD117}" srcOrd="1" destOrd="0" presId="urn:microsoft.com/office/officeart/2005/8/layout/cycle2"/>
    <dgm:cxn modelId="{33784B29-8365-564D-90D5-CBC6D8C67E90}" type="presOf" srcId="{0BF2AB24-554C-A146-A51D-1A2175F0C6B9}" destId="{0D391722-C22E-3045-97E9-4BEBAA21E395}" srcOrd="0" destOrd="0" presId="urn:microsoft.com/office/officeart/2005/8/layout/cycle2"/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6168B95D-F26F-DF47-B49F-98D6B5AD77DF}" type="presOf" srcId="{20815A9F-9247-8B4E-B4B0-54BE951C1F1E}" destId="{B610DC50-DBE9-6E43-9EDA-B16164C1B407}" srcOrd="0" destOrd="0" presId="urn:microsoft.com/office/officeart/2005/8/layout/cycle2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05650B8C-C8DE-0049-8946-7051CF78B548}" type="presOf" srcId="{80012A83-8FE2-354A-95B3-BD55F6E30673}" destId="{67DF749E-C47C-8144-809E-83C6834C851E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8F125055-3C0E-4441-9859-C7CA9E7F5496}" type="presOf" srcId="{857AA603-559F-1640-A976-019F44297DBD}" destId="{B41DDDC3-AB78-894A-B097-3586E5E74F65}" srcOrd="0" destOrd="0" presId="urn:microsoft.com/office/officeart/2005/8/layout/cycle2"/>
    <dgm:cxn modelId="{7E5BDF59-3421-A54C-87B1-C3279F5AD9EC}" type="presOf" srcId="{F870C904-C5F2-3C45-883A-B096F69DE6A1}" destId="{C5932BAC-C2CC-F648-B99C-B4DB4A521E58}" srcOrd="0" destOrd="0" presId="urn:microsoft.com/office/officeart/2005/8/layout/cycle2"/>
    <dgm:cxn modelId="{45D7BE12-A20B-9F48-A8F6-323036DE6874}" type="presOf" srcId="{9C429AF5-D9B4-A641-B2F8-5223C9F26BFB}" destId="{36FC33DA-B9E8-A345-A497-41DC035C4CC5}" srcOrd="0" destOrd="0" presId="urn:microsoft.com/office/officeart/2005/8/layout/cycle2"/>
    <dgm:cxn modelId="{EE62D0F2-A9C5-6347-9F62-45520AE3B542}" type="presOf" srcId="{20815A9F-9247-8B4E-B4B0-54BE951C1F1E}" destId="{32D2162B-ADFF-AF47-81C1-ACF4A9AAB721}" srcOrd="1" destOrd="0" presId="urn:microsoft.com/office/officeart/2005/8/layout/cycle2"/>
    <dgm:cxn modelId="{EBAE38D5-EB05-0340-9AFA-11D84D8C5F33}" type="presOf" srcId="{52611180-ECC8-2243-9069-FFFA56F55115}" destId="{6F62D62C-FB3B-6349-BD1D-78E46DF958A4}" srcOrd="0" destOrd="0" presId="urn:microsoft.com/office/officeart/2005/8/layout/cycle2"/>
    <dgm:cxn modelId="{2E4657FE-5ACD-A840-80A7-B5DAD3235867}" type="presOf" srcId="{6BEDEEA8-204F-D84E-AB40-57D36A8B1FBB}" destId="{A8F9984F-AD2E-6642-A959-0099B0858E9F}" srcOrd="0" destOrd="0" presId="urn:microsoft.com/office/officeart/2005/8/layout/cycle2"/>
    <dgm:cxn modelId="{37ECB69A-5863-644F-BA2A-C0D9DEA99D7A}" type="presOf" srcId="{C68FD3D3-8384-954F-AF93-FD138F5E43F8}" destId="{D44F0FF4-3859-7248-AF39-56C616511BB9}" srcOrd="0" destOrd="0" presId="urn:microsoft.com/office/officeart/2005/8/layout/cycle2"/>
    <dgm:cxn modelId="{406AF711-3815-174A-8411-313A896CD5E3}" type="presOf" srcId="{80012A83-8FE2-354A-95B3-BD55F6E30673}" destId="{B080A5CC-489E-A648-8FD6-AED7F3DF2831}" srcOrd="1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DC17A18B-7FCF-194A-A832-91F42C220F4A}" type="presOf" srcId="{0BF2AB24-554C-A146-A51D-1A2175F0C6B9}" destId="{4FE72B7E-1EB5-E345-B1BC-B363D0C8B8D1}" srcOrd="1" destOrd="0" presId="urn:microsoft.com/office/officeart/2005/8/layout/cycle2"/>
    <dgm:cxn modelId="{0673C7A2-98AC-4B43-A618-76FA0591534C}" type="presParOf" srcId="{A8F9984F-AD2E-6642-A959-0099B0858E9F}" destId="{B41DDDC3-AB78-894A-B097-3586E5E74F65}" srcOrd="0" destOrd="0" presId="urn:microsoft.com/office/officeart/2005/8/layout/cycle2"/>
    <dgm:cxn modelId="{EE89A312-BC27-BB40-8A70-8AE5D41E35C6}" type="presParOf" srcId="{A8F9984F-AD2E-6642-A959-0099B0858E9F}" destId="{0D391722-C22E-3045-97E9-4BEBAA21E395}" srcOrd="1" destOrd="0" presId="urn:microsoft.com/office/officeart/2005/8/layout/cycle2"/>
    <dgm:cxn modelId="{FBB23417-6F11-C84E-B50F-1B464CF0C975}" type="presParOf" srcId="{0D391722-C22E-3045-97E9-4BEBAA21E395}" destId="{4FE72B7E-1EB5-E345-B1BC-B363D0C8B8D1}" srcOrd="0" destOrd="0" presId="urn:microsoft.com/office/officeart/2005/8/layout/cycle2"/>
    <dgm:cxn modelId="{1B9C4C76-E238-4E4A-86E0-47FC8A715FC0}" type="presParOf" srcId="{A8F9984F-AD2E-6642-A959-0099B0858E9F}" destId="{36FC33DA-B9E8-A345-A497-41DC035C4CC5}" srcOrd="2" destOrd="0" presId="urn:microsoft.com/office/officeart/2005/8/layout/cycle2"/>
    <dgm:cxn modelId="{04B46681-A05C-214B-A57B-A5189BCEECF1}" type="presParOf" srcId="{A8F9984F-AD2E-6642-A959-0099B0858E9F}" destId="{B610DC50-DBE9-6E43-9EDA-B16164C1B407}" srcOrd="3" destOrd="0" presId="urn:microsoft.com/office/officeart/2005/8/layout/cycle2"/>
    <dgm:cxn modelId="{7253982E-CA7F-1F44-B211-922419BB2EB4}" type="presParOf" srcId="{B610DC50-DBE9-6E43-9EDA-B16164C1B407}" destId="{32D2162B-ADFF-AF47-81C1-ACF4A9AAB721}" srcOrd="0" destOrd="0" presId="urn:microsoft.com/office/officeart/2005/8/layout/cycle2"/>
    <dgm:cxn modelId="{8B3C0703-6486-B343-84B2-AF7E1A54D4E5}" type="presParOf" srcId="{A8F9984F-AD2E-6642-A959-0099B0858E9F}" destId="{C5932BAC-C2CC-F648-B99C-B4DB4A521E58}" srcOrd="4" destOrd="0" presId="urn:microsoft.com/office/officeart/2005/8/layout/cycle2"/>
    <dgm:cxn modelId="{C77566BB-1716-9E46-A563-7C656F91D563}" type="presParOf" srcId="{A8F9984F-AD2E-6642-A959-0099B0858E9F}" destId="{67DF749E-C47C-8144-809E-83C6834C851E}" srcOrd="5" destOrd="0" presId="urn:microsoft.com/office/officeart/2005/8/layout/cycle2"/>
    <dgm:cxn modelId="{672D350A-D195-AE46-8EB2-D12A8C92DC44}" type="presParOf" srcId="{67DF749E-C47C-8144-809E-83C6834C851E}" destId="{B080A5CC-489E-A648-8FD6-AED7F3DF2831}" srcOrd="0" destOrd="0" presId="urn:microsoft.com/office/officeart/2005/8/layout/cycle2"/>
    <dgm:cxn modelId="{F2200765-46EB-924E-9B64-2C0E4E55FA2B}" type="presParOf" srcId="{A8F9984F-AD2E-6642-A959-0099B0858E9F}" destId="{D44F0FF4-3859-7248-AF39-56C616511BB9}" srcOrd="6" destOrd="0" presId="urn:microsoft.com/office/officeart/2005/8/layout/cycle2"/>
    <dgm:cxn modelId="{C61C5E43-8A7B-0C4D-BAEF-EACA52961B56}" type="presParOf" srcId="{A8F9984F-AD2E-6642-A959-0099B0858E9F}" destId="{6F62D62C-FB3B-6349-BD1D-78E46DF958A4}" srcOrd="7" destOrd="0" presId="urn:microsoft.com/office/officeart/2005/8/layout/cycle2"/>
    <dgm:cxn modelId="{C0FCFAFB-5059-B14C-A206-5830777B7E15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BB7654-0199-BF41-ACD7-9AEE4F951B06}" type="presOf" srcId="{52611180-ECC8-2243-9069-FFFA56F55115}" destId="{63383DE8-2F36-BD48-91AF-0D9854EBD117}" srcOrd="1" destOrd="0" presId="urn:microsoft.com/office/officeart/2005/8/layout/cycle2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9333D471-B458-F549-9E6B-8FFC4E8C5DFE}" type="presOf" srcId="{857AA603-559F-1640-A976-019F44297DBD}" destId="{B41DDDC3-AB78-894A-B097-3586E5E74F65}" srcOrd="0" destOrd="0" presId="urn:microsoft.com/office/officeart/2005/8/layout/cycle2"/>
    <dgm:cxn modelId="{5E2EEDD8-3DA8-1D48-B58C-FDEF8DD6E952}" type="presOf" srcId="{0BF2AB24-554C-A146-A51D-1A2175F0C6B9}" destId="{0D391722-C22E-3045-97E9-4BEBAA21E395}" srcOrd="0" destOrd="0" presId="urn:microsoft.com/office/officeart/2005/8/layout/cycle2"/>
    <dgm:cxn modelId="{D7413BA6-FD91-B64E-A793-D26A8C06DD19}" type="presOf" srcId="{0BF2AB24-554C-A146-A51D-1A2175F0C6B9}" destId="{4FE72B7E-1EB5-E345-B1BC-B363D0C8B8D1}" srcOrd="1" destOrd="0" presId="urn:microsoft.com/office/officeart/2005/8/layout/cycle2"/>
    <dgm:cxn modelId="{B667FB5E-51B6-1042-96B1-A1F73E42BD5A}" type="presOf" srcId="{52611180-ECC8-2243-9069-FFFA56F55115}" destId="{6F62D62C-FB3B-6349-BD1D-78E46DF958A4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83706017-509E-574C-A6F5-FA47DD3BD647}" type="presOf" srcId="{6BEDEEA8-204F-D84E-AB40-57D36A8B1FBB}" destId="{A8F9984F-AD2E-6642-A959-0099B0858E9F}" srcOrd="0" destOrd="0" presId="urn:microsoft.com/office/officeart/2005/8/layout/cycle2"/>
    <dgm:cxn modelId="{39EF6AE2-4B3F-5E44-A0FE-E5D949044544}" type="presOf" srcId="{F870C904-C5F2-3C45-883A-B096F69DE6A1}" destId="{C5932BAC-C2CC-F648-B99C-B4DB4A521E58}" srcOrd="0" destOrd="0" presId="urn:microsoft.com/office/officeart/2005/8/layout/cycle2"/>
    <dgm:cxn modelId="{8DAC5DA5-6F95-2844-979E-19D8424902F7}" type="presOf" srcId="{80012A83-8FE2-354A-95B3-BD55F6E30673}" destId="{67DF749E-C47C-8144-809E-83C6834C851E}" srcOrd="0" destOrd="0" presId="urn:microsoft.com/office/officeart/2005/8/layout/cycle2"/>
    <dgm:cxn modelId="{FFEBB634-2A27-C342-94D2-80BEDA38F8FD}" type="presOf" srcId="{80012A83-8FE2-354A-95B3-BD55F6E30673}" destId="{B080A5CC-489E-A648-8FD6-AED7F3DF2831}" srcOrd="1" destOrd="0" presId="urn:microsoft.com/office/officeart/2005/8/layout/cycle2"/>
    <dgm:cxn modelId="{A222993C-B3C0-C24C-9345-71CC175D59B4}" type="presOf" srcId="{20815A9F-9247-8B4E-B4B0-54BE951C1F1E}" destId="{32D2162B-ADFF-AF47-81C1-ACF4A9AAB721}" srcOrd="1" destOrd="0" presId="urn:microsoft.com/office/officeart/2005/8/layout/cycle2"/>
    <dgm:cxn modelId="{31A94A75-E9BC-CB4E-B529-38207B82A66A}" type="presOf" srcId="{20815A9F-9247-8B4E-B4B0-54BE951C1F1E}" destId="{B610DC50-DBE9-6E43-9EDA-B16164C1B407}" srcOrd="0" destOrd="0" presId="urn:microsoft.com/office/officeart/2005/8/layout/cycle2"/>
    <dgm:cxn modelId="{475F711D-0C51-D743-9518-C6A61BD66CBD}" type="presOf" srcId="{C68FD3D3-8384-954F-AF93-FD138F5E43F8}" destId="{D44F0FF4-3859-7248-AF39-56C616511BB9}" srcOrd="0" destOrd="0" presId="urn:microsoft.com/office/officeart/2005/8/layout/cycle2"/>
    <dgm:cxn modelId="{47A935AD-047F-8F42-8D94-21FCAA7A8F03}" type="presOf" srcId="{9C429AF5-D9B4-A641-B2F8-5223C9F26BFB}" destId="{36FC33DA-B9E8-A345-A497-41DC035C4CC5}" srcOrd="0" destOrd="0" presId="urn:microsoft.com/office/officeart/2005/8/layout/cycle2"/>
    <dgm:cxn modelId="{0A812129-AADB-144C-B69F-FD369E1DC12D}" type="presParOf" srcId="{A8F9984F-AD2E-6642-A959-0099B0858E9F}" destId="{B41DDDC3-AB78-894A-B097-3586E5E74F65}" srcOrd="0" destOrd="0" presId="urn:microsoft.com/office/officeart/2005/8/layout/cycle2"/>
    <dgm:cxn modelId="{1D596D9A-EA48-EB4A-89E7-9E82A605C919}" type="presParOf" srcId="{A8F9984F-AD2E-6642-A959-0099B0858E9F}" destId="{0D391722-C22E-3045-97E9-4BEBAA21E395}" srcOrd="1" destOrd="0" presId="urn:microsoft.com/office/officeart/2005/8/layout/cycle2"/>
    <dgm:cxn modelId="{BEA77CC2-D929-044D-BC17-E990B870EF70}" type="presParOf" srcId="{0D391722-C22E-3045-97E9-4BEBAA21E395}" destId="{4FE72B7E-1EB5-E345-B1BC-B363D0C8B8D1}" srcOrd="0" destOrd="0" presId="urn:microsoft.com/office/officeart/2005/8/layout/cycle2"/>
    <dgm:cxn modelId="{C7B22647-056B-E546-BBD2-EE3C5B482D7B}" type="presParOf" srcId="{A8F9984F-AD2E-6642-A959-0099B0858E9F}" destId="{36FC33DA-B9E8-A345-A497-41DC035C4CC5}" srcOrd="2" destOrd="0" presId="urn:microsoft.com/office/officeart/2005/8/layout/cycle2"/>
    <dgm:cxn modelId="{32959298-B36C-444D-89D4-11485AE53A36}" type="presParOf" srcId="{A8F9984F-AD2E-6642-A959-0099B0858E9F}" destId="{B610DC50-DBE9-6E43-9EDA-B16164C1B407}" srcOrd="3" destOrd="0" presId="urn:microsoft.com/office/officeart/2005/8/layout/cycle2"/>
    <dgm:cxn modelId="{8E8F74F5-5B51-B442-9ACF-C8AED5F33819}" type="presParOf" srcId="{B610DC50-DBE9-6E43-9EDA-B16164C1B407}" destId="{32D2162B-ADFF-AF47-81C1-ACF4A9AAB721}" srcOrd="0" destOrd="0" presId="urn:microsoft.com/office/officeart/2005/8/layout/cycle2"/>
    <dgm:cxn modelId="{4945DECA-9492-B04E-B792-14F8F1C1524C}" type="presParOf" srcId="{A8F9984F-AD2E-6642-A959-0099B0858E9F}" destId="{C5932BAC-C2CC-F648-B99C-B4DB4A521E58}" srcOrd="4" destOrd="0" presId="urn:microsoft.com/office/officeart/2005/8/layout/cycle2"/>
    <dgm:cxn modelId="{5E58B731-0955-D54F-9D3A-2C38A6079AD9}" type="presParOf" srcId="{A8F9984F-AD2E-6642-A959-0099B0858E9F}" destId="{67DF749E-C47C-8144-809E-83C6834C851E}" srcOrd="5" destOrd="0" presId="urn:microsoft.com/office/officeart/2005/8/layout/cycle2"/>
    <dgm:cxn modelId="{C0F08AC4-88D7-C646-8CEE-FE4B01B804AD}" type="presParOf" srcId="{67DF749E-C47C-8144-809E-83C6834C851E}" destId="{B080A5CC-489E-A648-8FD6-AED7F3DF2831}" srcOrd="0" destOrd="0" presId="urn:microsoft.com/office/officeart/2005/8/layout/cycle2"/>
    <dgm:cxn modelId="{C96232D7-823A-6D44-9ADE-19A9AD8D15DB}" type="presParOf" srcId="{A8F9984F-AD2E-6642-A959-0099B0858E9F}" destId="{D44F0FF4-3859-7248-AF39-56C616511BB9}" srcOrd="6" destOrd="0" presId="urn:microsoft.com/office/officeart/2005/8/layout/cycle2"/>
    <dgm:cxn modelId="{AC0B8BEB-879F-3E49-8FC2-776481AD61FB}" type="presParOf" srcId="{A8F9984F-AD2E-6642-A959-0099B0858E9F}" destId="{6F62D62C-FB3B-6349-BD1D-78E46DF958A4}" srcOrd="7" destOrd="0" presId="urn:microsoft.com/office/officeart/2005/8/layout/cycle2"/>
    <dgm:cxn modelId="{E99D9A83-CC10-FB48-96FD-B12C9C858EDF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60B55FA3-AD76-B846-82FB-49DEACF51727}" type="presOf" srcId="{20815A9F-9247-8B4E-B4B0-54BE951C1F1E}" destId="{32D2162B-ADFF-AF47-81C1-ACF4A9AAB721}" srcOrd="1" destOrd="0" presId="urn:microsoft.com/office/officeart/2005/8/layout/cycle2"/>
    <dgm:cxn modelId="{60390D5A-CC0B-A14A-A378-21D92FBB6B88}" type="presOf" srcId="{9C429AF5-D9B4-A641-B2F8-5223C9F26BFB}" destId="{36FC33DA-B9E8-A345-A497-41DC035C4CC5}" srcOrd="0" destOrd="0" presId="urn:microsoft.com/office/officeart/2005/8/layout/cycle2"/>
    <dgm:cxn modelId="{4E67E835-D990-FB42-A808-0E5B8BFF2E05}" type="presOf" srcId="{52611180-ECC8-2243-9069-FFFA56F55115}" destId="{63383DE8-2F36-BD48-91AF-0D9854EBD117}" srcOrd="1" destOrd="0" presId="urn:microsoft.com/office/officeart/2005/8/layout/cycle2"/>
    <dgm:cxn modelId="{39D6B10E-6428-5D4B-A4FE-A3AABB842363}" type="presOf" srcId="{0BF2AB24-554C-A146-A51D-1A2175F0C6B9}" destId="{4FE72B7E-1EB5-E345-B1BC-B363D0C8B8D1}" srcOrd="1" destOrd="0" presId="urn:microsoft.com/office/officeart/2005/8/layout/cycle2"/>
    <dgm:cxn modelId="{51442A8C-8A13-1649-BD41-FAAD2CA99E4E}" type="presOf" srcId="{C68FD3D3-8384-954F-AF93-FD138F5E43F8}" destId="{D44F0FF4-3859-7248-AF39-56C616511BB9}" srcOrd="0" destOrd="0" presId="urn:microsoft.com/office/officeart/2005/8/layout/cycle2"/>
    <dgm:cxn modelId="{63C89B5A-4997-964B-9F9C-54E685678A6D}" type="presOf" srcId="{52611180-ECC8-2243-9069-FFFA56F55115}" destId="{6F62D62C-FB3B-6349-BD1D-78E46DF958A4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46E35EE0-714F-1B4E-9B53-7D561C8AFA22}" type="presOf" srcId="{80012A83-8FE2-354A-95B3-BD55F6E30673}" destId="{67DF749E-C47C-8144-809E-83C6834C851E}" srcOrd="0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736D98B5-3473-0140-B3EB-F97BD85AF8D6}" type="presOf" srcId="{6BEDEEA8-204F-D84E-AB40-57D36A8B1FBB}" destId="{A8F9984F-AD2E-6642-A959-0099B0858E9F}" srcOrd="0" destOrd="0" presId="urn:microsoft.com/office/officeart/2005/8/layout/cycle2"/>
    <dgm:cxn modelId="{4B6BA4B6-F730-AF4E-9A98-E5154F6CDC10}" type="presOf" srcId="{F870C904-C5F2-3C45-883A-B096F69DE6A1}" destId="{C5932BAC-C2CC-F648-B99C-B4DB4A521E58}" srcOrd="0" destOrd="0" presId="urn:microsoft.com/office/officeart/2005/8/layout/cycle2"/>
    <dgm:cxn modelId="{00AF158E-792E-9849-BFEB-7AE3442D2E99}" type="presOf" srcId="{80012A83-8FE2-354A-95B3-BD55F6E30673}" destId="{B080A5CC-489E-A648-8FD6-AED7F3DF2831}" srcOrd="1" destOrd="0" presId="urn:microsoft.com/office/officeart/2005/8/layout/cycle2"/>
    <dgm:cxn modelId="{B5E09EC5-CC21-0F45-B4EB-EDDCBFA4925E}" type="presOf" srcId="{20815A9F-9247-8B4E-B4B0-54BE951C1F1E}" destId="{B610DC50-DBE9-6E43-9EDA-B16164C1B407}" srcOrd="0" destOrd="0" presId="urn:microsoft.com/office/officeart/2005/8/layout/cycle2"/>
    <dgm:cxn modelId="{3EA4784A-D619-EB4C-98EC-269EEA3BEE44}" type="presOf" srcId="{857AA603-559F-1640-A976-019F44297DBD}" destId="{B41DDDC3-AB78-894A-B097-3586E5E74F65}" srcOrd="0" destOrd="0" presId="urn:microsoft.com/office/officeart/2005/8/layout/cycle2"/>
    <dgm:cxn modelId="{76D311B6-5640-B44C-B701-33CBDCBF8967}" type="presOf" srcId="{0BF2AB24-554C-A146-A51D-1A2175F0C6B9}" destId="{0D391722-C22E-3045-97E9-4BEBAA21E395}" srcOrd="0" destOrd="0" presId="urn:microsoft.com/office/officeart/2005/8/layout/cycle2"/>
    <dgm:cxn modelId="{780D0579-A061-F142-A558-9CD8B490A67F}" type="presParOf" srcId="{A8F9984F-AD2E-6642-A959-0099B0858E9F}" destId="{B41DDDC3-AB78-894A-B097-3586E5E74F65}" srcOrd="0" destOrd="0" presId="urn:microsoft.com/office/officeart/2005/8/layout/cycle2"/>
    <dgm:cxn modelId="{C8ACE34C-3422-BE45-B30F-BA53BEF8F183}" type="presParOf" srcId="{A8F9984F-AD2E-6642-A959-0099B0858E9F}" destId="{0D391722-C22E-3045-97E9-4BEBAA21E395}" srcOrd="1" destOrd="0" presId="urn:microsoft.com/office/officeart/2005/8/layout/cycle2"/>
    <dgm:cxn modelId="{E062D145-32C2-AF4B-95F3-8288814BF53D}" type="presParOf" srcId="{0D391722-C22E-3045-97E9-4BEBAA21E395}" destId="{4FE72B7E-1EB5-E345-B1BC-B363D0C8B8D1}" srcOrd="0" destOrd="0" presId="urn:microsoft.com/office/officeart/2005/8/layout/cycle2"/>
    <dgm:cxn modelId="{EBE47BC7-04C4-B648-8A89-9912C114F1AD}" type="presParOf" srcId="{A8F9984F-AD2E-6642-A959-0099B0858E9F}" destId="{36FC33DA-B9E8-A345-A497-41DC035C4CC5}" srcOrd="2" destOrd="0" presId="urn:microsoft.com/office/officeart/2005/8/layout/cycle2"/>
    <dgm:cxn modelId="{888F26EA-436E-5F47-B8FF-0E61C239E304}" type="presParOf" srcId="{A8F9984F-AD2E-6642-A959-0099B0858E9F}" destId="{B610DC50-DBE9-6E43-9EDA-B16164C1B407}" srcOrd="3" destOrd="0" presId="urn:microsoft.com/office/officeart/2005/8/layout/cycle2"/>
    <dgm:cxn modelId="{797631BC-A683-A347-971C-2852A0E14231}" type="presParOf" srcId="{B610DC50-DBE9-6E43-9EDA-B16164C1B407}" destId="{32D2162B-ADFF-AF47-81C1-ACF4A9AAB721}" srcOrd="0" destOrd="0" presId="urn:microsoft.com/office/officeart/2005/8/layout/cycle2"/>
    <dgm:cxn modelId="{7AEEF618-FB15-4849-B8C7-430B2CEDB9D4}" type="presParOf" srcId="{A8F9984F-AD2E-6642-A959-0099B0858E9F}" destId="{C5932BAC-C2CC-F648-B99C-B4DB4A521E58}" srcOrd="4" destOrd="0" presId="urn:microsoft.com/office/officeart/2005/8/layout/cycle2"/>
    <dgm:cxn modelId="{44B3E663-EFD9-BC4B-92F8-78BFF1150FF0}" type="presParOf" srcId="{A8F9984F-AD2E-6642-A959-0099B0858E9F}" destId="{67DF749E-C47C-8144-809E-83C6834C851E}" srcOrd="5" destOrd="0" presId="urn:microsoft.com/office/officeart/2005/8/layout/cycle2"/>
    <dgm:cxn modelId="{F37B83A3-597C-394B-8EAE-8D017B476AAB}" type="presParOf" srcId="{67DF749E-C47C-8144-809E-83C6834C851E}" destId="{B080A5CC-489E-A648-8FD6-AED7F3DF2831}" srcOrd="0" destOrd="0" presId="urn:microsoft.com/office/officeart/2005/8/layout/cycle2"/>
    <dgm:cxn modelId="{FAF2551A-3610-FF43-BC97-82AA0DAFA352}" type="presParOf" srcId="{A8F9984F-AD2E-6642-A959-0099B0858E9F}" destId="{D44F0FF4-3859-7248-AF39-56C616511BB9}" srcOrd="6" destOrd="0" presId="urn:microsoft.com/office/officeart/2005/8/layout/cycle2"/>
    <dgm:cxn modelId="{B6B49BE6-B9EB-F44F-9334-EA78E8FAAB0A}" type="presParOf" srcId="{A8F9984F-AD2E-6642-A959-0099B0858E9F}" destId="{6F62D62C-FB3B-6349-BD1D-78E46DF958A4}" srcOrd="7" destOrd="0" presId="urn:microsoft.com/office/officeart/2005/8/layout/cycle2"/>
    <dgm:cxn modelId="{421C11C0-5696-A540-9E85-727F22158CDB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EC42B93-47BB-774D-BE1F-7E5A2E059F4B}" type="presOf" srcId="{0BF2AB24-554C-A146-A51D-1A2175F0C6B9}" destId="{4FE72B7E-1EB5-E345-B1BC-B363D0C8B8D1}" srcOrd="1" destOrd="0" presId="urn:microsoft.com/office/officeart/2005/8/layout/cycle2"/>
    <dgm:cxn modelId="{033C8309-B365-E546-AD2C-EF0EC7E2B1E9}" type="presOf" srcId="{52611180-ECC8-2243-9069-FFFA56F55115}" destId="{6F62D62C-FB3B-6349-BD1D-78E46DF958A4}" srcOrd="0" destOrd="0" presId="urn:microsoft.com/office/officeart/2005/8/layout/cycle2"/>
    <dgm:cxn modelId="{3FED302E-4FDB-9548-872A-7B1E30EFACE8}" type="presOf" srcId="{20815A9F-9247-8B4E-B4B0-54BE951C1F1E}" destId="{32D2162B-ADFF-AF47-81C1-ACF4A9AAB721}" srcOrd="1" destOrd="0" presId="urn:microsoft.com/office/officeart/2005/8/layout/cycle2"/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FEE01EDD-A743-B348-9B30-5207E85CC1FA}" type="presOf" srcId="{6BEDEEA8-204F-D84E-AB40-57D36A8B1FBB}" destId="{A8F9984F-AD2E-6642-A959-0099B0858E9F}" srcOrd="0" destOrd="0" presId="urn:microsoft.com/office/officeart/2005/8/layout/cycle2"/>
    <dgm:cxn modelId="{FF811650-2B90-D547-BFCE-08CCF3BDADF0}" type="presOf" srcId="{20815A9F-9247-8B4E-B4B0-54BE951C1F1E}" destId="{B610DC50-DBE9-6E43-9EDA-B16164C1B407}" srcOrd="0" destOrd="0" presId="urn:microsoft.com/office/officeart/2005/8/layout/cycle2"/>
    <dgm:cxn modelId="{2409B5C9-8C9D-814A-8A2E-D6D52D446AB8}" type="presOf" srcId="{C68FD3D3-8384-954F-AF93-FD138F5E43F8}" destId="{D44F0FF4-3859-7248-AF39-56C616511BB9}" srcOrd="0" destOrd="0" presId="urn:microsoft.com/office/officeart/2005/8/layout/cycle2"/>
    <dgm:cxn modelId="{F40F1EFA-9BC1-9E40-8B98-1CA0229B7A8F}" type="presOf" srcId="{857AA603-559F-1640-A976-019F44297DBD}" destId="{B41DDDC3-AB78-894A-B097-3586E5E74F65}" srcOrd="0" destOrd="0" presId="urn:microsoft.com/office/officeart/2005/8/layout/cycle2"/>
    <dgm:cxn modelId="{09578E4C-E692-FF4B-8BBD-5FF24F86104B}" type="presOf" srcId="{F870C904-C5F2-3C45-883A-B096F69DE6A1}" destId="{C5932BAC-C2CC-F648-B99C-B4DB4A521E58}" srcOrd="0" destOrd="0" presId="urn:microsoft.com/office/officeart/2005/8/layout/cycle2"/>
    <dgm:cxn modelId="{3998D908-0AED-2241-B5E7-7029E18D400E}" type="presOf" srcId="{80012A83-8FE2-354A-95B3-BD55F6E30673}" destId="{B080A5CC-489E-A648-8FD6-AED7F3DF2831}" srcOrd="1" destOrd="0" presId="urn:microsoft.com/office/officeart/2005/8/layout/cycle2"/>
    <dgm:cxn modelId="{9156A914-6602-9547-B880-93A2CD938C33}" type="presOf" srcId="{80012A83-8FE2-354A-95B3-BD55F6E30673}" destId="{67DF749E-C47C-8144-809E-83C6834C851E}" srcOrd="0" destOrd="0" presId="urn:microsoft.com/office/officeart/2005/8/layout/cycle2"/>
    <dgm:cxn modelId="{D7D28665-9A71-104D-A065-055C029C82EF}" type="presOf" srcId="{52611180-ECC8-2243-9069-FFFA56F55115}" destId="{63383DE8-2F36-BD48-91AF-0D9854EBD117}" srcOrd="1" destOrd="0" presId="urn:microsoft.com/office/officeart/2005/8/layout/cycle2"/>
    <dgm:cxn modelId="{B3053228-5214-8C48-8B24-F62FA497DEE4}" type="presOf" srcId="{9C429AF5-D9B4-A641-B2F8-5223C9F26BFB}" destId="{36FC33DA-B9E8-A345-A497-41DC035C4CC5}" srcOrd="0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7FCD9DCC-3AE0-3946-81A2-C156F992983D}" type="presOf" srcId="{0BF2AB24-554C-A146-A51D-1A2175F0C6B9}" destId="{0D391722-C22E-3045-97E9-4BEBAA21E395}" srcOrd="0" destOrd="0" presId="urn:microsoft.com/office/officeart/2005/8/layout/cycle2"/>
    <dgm:cxn modelId="{6FDAD4EE-6A4D-6E4F-89B5-0BD4738EC9E1}" type="presParOf" srcId="{A8F9984F-AD2E-6642-A959-0099B0858E9F}" destId="{B41DDDC3-AB78-894A-B097-3586E5E74F65}" srcOrd="0" destOrd="0" presId="urn:microsoft.com/office/officeart/2005/8/layout/cycle2"/>
    <dgm:cxn modelId="{FB15DCE7-1735-7848-A26B-186658DE9FAA}" type="presParOf" srcId="{A8F9984F-AD2E-6642-A959-0099B0858E9F}" destId="{0D391722-C22E-3045-97E9-4BEBAA21E395}" srcOrd="1" destOrd="0" presId="urn:microsoft.com/office/officeart/2005/8/layout/cycle2"/>
    <dgm:cxn modelId="{6F5BCC4B-B6FE-3142-BC9D-F640BEE28D3C}" type="presParOf" srcId="{0D391722-C22E-3045-97E9-4BEBAA21E395}" destId="{4FE72B7E-1EB5-E345-B1BC-B363D0C8B8D1}" srcOrd="0" destOrd="0" presId="urn:microsoft.com/office/officeart/2005/8/layout/cycle2"/>
    <dgm:cxn modelId="{BA1883F6-E1BB-3344-B5DC-5BF13B71C4E9}" type="presParOf" srcId="{A8F9984F-AD2E-6642-A959-0099B0858E9F}" destId="{36FC33DA-B9E8-A345-A497-41DC035C4CC5}" srcOrd="2" destOrd="0" presId="urn:microsoft.com/office/officeart/2005/8/layout/cycle2"/>
    <dgm:cxn modelId="{3B7D9D04-621D-AB4B-A147-E7ABED9F7593}" type="presParOf" srcId="{A8F9984F-AD2E-6642-A959-0099B0858E9F}" destId="{B610DC50-DBE9-6E43-9EDA-B16164C1B407}" srcOrd="3" destOrd="0" presId="urn:microsoft.com/office/officeart/2005/8/layout/cycle2"/>
    <dgm:cxn modelId="{70DB1F78-783D-FC44-9972-2CC56A6DB18C}" type="presParOf" srcId="{B610DC50-DBE9-6E43-9EDA-B16164C1B407}" destId="{32D2162B-ADFF-AF47-81C1-ACF4A9AAB721}" srcOrd="0" destOrd="0" presId="urn:microsoft.com/office/officeart/2005/8/layout/cycle2"/>
    <dgm:cxn modelId="{BA7EC339-E86B-A049-92A4-099F5D5F7EF1}" type="presParOf" srcId="{A8F9984F-AD2E-6642-A959-0099B0858E9F}" destId="{C5932BAC-C2CC-F648-B99C-B4DB4A521E58}" srcOrd="4" destOrd="0" presId="urn:microsoft.com/office/officeart/2005/8/layout/cycle2"/>
    <dgm:cxn modelId="{8EFF7C35-BFA6-4141-8B66-43AE122D18AD}" type="presParOf" srcId="{A8F9984F-AD2E-6642-A959-0099B0858E9F}" destId="{67DF749E-C47C-8144-809E-83C6834C851E}" srcOrd="5" destOrd="0" presId="urn:microsoft.com/office/officeart/2005/8/layout/cycle2"/>
    <dgm:cxn modelId="{389695BC-56F8-7541-894C-6BAA08C4CB09}" type="presParOf" srcId="{67DF749E-C47C-8144-809E-83C6834C851E}" destId="{B080A5CC-489E-A648-8FD6-AED7F3DF2831}" srcOrd="0" destOrd="0" presId="urn:microsoft.com/office/officeart/2005/8/layout/cycle2"/>
    <dgm:cxn modelId="{7EC5F987-1A29-0D4A-A8D6-2E0CA3AD905B}" type="presParOf" srcId="{A8F9984F-AD2E-6642-A959-0099B0858E9F}" destId="{D44F0FF4-3859-7248-AF39-56C616511BB9}" srcOrd="6" destOrd="0" presId="urn:microsoft.com/office/officeart/2005/8/layout/cycle2"/>
    <dgm:cxn modelId="{8AEBE148-1D58-E542-93C5-CCE3B9B21437}" type="presParOf" srcId="{A8F9984F-AD2E-6642-A959-0099B0858E9F}" destId="{6F62D62C-FB3B-6349-BD1D-78E46DF958A4}" srcOrd="7" destOrd="0" presId="urn:microsoft.com/office/officeart/2005/8/layout/cycle2"/>
    <dgm:cxn modelId="{2145585B-4415-624F-BE41-AF998A5480F6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758EADFE-0596-D44C-8CDE-0301ABFDC390}" type="presOf" srcId="{20815A9F-9247-8B4E-B4B0-54BE951C1F1E}" destId="{B610DC50-DBE9-6E43-9EDA-B16164C1B407}" srcOrd="0" destOrd="0" presId="urn:microsoft.com/office/officeart/2005/8/layout/cycle2"/>
    <dgm:cxn modelId="{A1E5256A-6F40-1346-8933-89A360BC6249}" type="presOf" srcId="{52611180-ECC8-2243-9069-FFFA56F55115}" destId="{63383DE8-2F36-BD48-91AF-0D9854EBD117}" srcOrd="1" destOrd="0" presId="urn:microsoft.com/office/officeart/2005/8/layout/cycle2"/>
    <dgm:cxn modelId="{07212122-7CA8-1D4D-B204-3117D4BD52A4}" type="presOf" srcId="{20815A9F-9247-8B4E-B4B0-54BE951C1F1E}" destId="{32D2162B-ADFF-AF47-81C1-ACF4A9AAB721}" srcOrd="1" destOrd="0" presId="urn:microsoft.com/office/officeart/2005/8/layout/cycle2"/>
    <dgm:cxn modelId="{F4B1292D-DC12-B449-BA1C-3C05D68713EA}" type="presOf" srcId="{80012A83-8FE2-354A-95B3-BD55F6E30673}" destId="{B080A5CC-489E-A648-8FD6-AED7F3DF2831}" srcOrd="1" destOrd="0" presId="urn:microsoft.com/office/officeart/2005/8/layout/cycle2"/>
    <dgm:cxn modelId="{31D252AE-7FEF-7343-981E-A9A37A0967A2}" type="presOf" srcId="{6BEDEEA8-204F-D84E-AB40-57D36A8B1FBB}" destId="{A8F9984F-AD2E-6642-A959-0099B0858E9F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E26FDCF9-26A3-F745-8A6E-056EAB215100}" type="presOf" srcId="{857AA603-559F-1640-A976-019F44297DBD}" destId="{B41DDDC3-AB78-894A-B097-3586E5E74F65}" srcOrd="0" destOrd="0" presId="urn:microsoft.com/office/officeart/2005/8/layout/cycle2"/>
    <dgm:cxn modelId="{3E93687A-1BFB-CE45-AF09-4DC83B50AE0B}" type="presOf" srcId="{52611180-ECC8-2243-9069-FFFA56F55115}" destId="{6F62D62C-FB3B-6349-BD1D-78E46DF958A4}" srcOrd="0" destOrd="0" presId="urn:microsoft.com/office/officeart/2005/8/layout/cycle2"/>
    <dgm:cxn modelId="{BA22876F-ADB9-B844-9700-D292FD54922D}" type="presOf" srcId="{9C429AF5-D9B4-A641-B2F8-5223C9F26BFB}" destId="{36FC33DA-B9E8-A345-A497-41DC035C4CC5}" srcOrd="0" destOrd="0" presId="urn:microsoft.com/office/officeart/2005/8/layout/cycle2"/>
    <dgm:cxn modelId="{0EBE27F5-F9A7-FD43-BE1F-8E6FD9A5BD92}" type="presOf" srcId="{80012A83-8FE2-354A-95B3-BD55F6E30673}" destId="{67DF749E-C47C-8144-809E-83C6834C851E}" srcOrd="0" destOrd="0" presId="urn:microsoft.com/office/officeart/2005/8/layout/cycle2"/>
    <dgm:cxn modelId="{E701C49C-75BB-C748-AECE-4FE2FEC45254}" type="presOf" srcId="{0BF2AB24-554C-A146-A51D-1A2175F0C6B9}" destId="{4FE72B7E-1EB5-E345-B1BC-B363D0C8B8D1}" srcOrd="1" destOrd="0" presId="urn:microsoft.com/office/officeart/2005/8/layout/cycle2"/>
    <dgm:cxn modelId="{1CF32D43-9053-DB48-9969-091A7164ED85}" type="presOf" srcId="{0BF2AB24-554C-A146-A51D-1A2175F0C6B9}" destId="{0D391722-C22E-3045-97E9-4BEBAA21E395}" srcOrd="0" destOrd="0" presId="urn:microsoft.com/office/officeart/2005/8/layout/cycle2"/>
    <dgm:cxn modelId="{986E02CD-79BF-CD4B-859D-15D1472CD929}" type="presOf" srcId="{C68FD3D3-8384-954F-AF93-FD138F5E43F8}" destId="{D44F0FF4-3859-7248-AF39-56C616511BB9}" srcOrd="0" destOrd="0" presId="urn:microsoft.com/office/officeart/2005/8/layout/cycle2"/>
    <dgm:cxn modelId="{F56E5EFB-3C7D-434F-A8D3-A28ADE1206B8}" type="presOf" srcId="{F870C904-C5F2-3C45-883A-B096F69DE6A1}" destId="{C5932BAC-C2CC-F648-B99C-B4DB4A521E58}" srcOrd="0" destOrd="0" presId="urn:microsoft.com/office/officeart/2005/8/layout/cycle2"/>
    <dgm:cxn modelId="{073EA3BF-F10D-2C43-ACFF-C96EAFEE0761}" type="presParOf" srcId="{A8F9984F-AD2E-6642-A959-0099B0858E9F}" destId="{B41DDDC3-AB78-894A-B097-3586E5E74F65}" srcOrd="0" destOrd="0" presId="urn:microsoft.com/office/officeart/2005/8/layout/cycle2"/>
    <dgm:cxn modelId="{067BAAB0-B9C3-1A4A-8EDA-60865E9FF49C}" type="presParOf" srcId="{A8F9984F-AD2E-6642-A959-0099B0858E9F}" destId="{0D391722-C22E-3045-97E9-4BEBAA21E395}" srcOrd="1" destOrd="0" presId="urn:microsoft.com/office/officeart/2005/8/layout/cycle2"/>
    <dgm:cxn modelId="{F27DC2DB-FBC3-5744-89CF-92983475DB59}" type="presParOf" srcId="{0D391722-C22E-3045-97E9-4BEBAA21E395}" destId="{4FE72B7E-1EB5-E345-B1BC-B363D0C8B8D1}" srcOrd="0" destOrd="0" presId="urn:microsoft.com/office/officeart/2005/8/layout/cycle2"/>
    <dgm:cxn modelId="{12F14142-2BDB-FB42-BF9F-16411089A3A4}" type="presParOf" srcId="{A8F9984F-AD2E-6642-A959-0099B0858E9F}" destId="{36FC33DA-B9E8-A345-A497-41DC035C4CC5}" srcOrd="2" destOrd="0" presId="urn:microsoft.com/office/officeart/2005/8/layout/cycle2"/>
    <dgm:cxn modelId="{6AACB489-B693-4944-90B3-E1F4D100DFE1}" type="presParOf" srcId="{A8F9984F-AD2E-6642-A959-0099B0858E9F}" destId="{B610DC50-DBE9-6E43-9EDA-B16164C1B407}" srcOrd="3" destOrd="0" presId="urn:microsoft.com/office/officeart/2005/8/layout/cycle2"/>
    <dgm:cxn modelId="{E13A4B31-9614-444B-8FF6-627920CC0FED}" type="presParOf" srcId="{B610DC50-DBE9-6E43-9EDA-B16164C1B407}" destId="{32D2162B-ADFF-AF47-81C1-ACF4A9AAB721}" srcOrd="0" destOrd="0" presId="urn:microsoft.com/office/officeart/2005/8/layout/cycle2"/>
    <dgm:cxn modelId="{01015491-2583-1E4D-9921-AD6DC4C3C57D}" type="presParOf" srcId="{A8F9984F-AD2E-6642-A959-0099B0858E9F}" destId="{C5932BAC-C2CC-F648-B99C-B4DB4A521E58}" srcOrd="4" destOrd="0" presId="urn:microsoft.com/office/officeart/2005/8/layout/cycle2"/>
    <dgm:cxn modelId="{4AEDBB44-70CD-8B42-A85C-69007578579E}" type="presParOf" srcId="{A8F9984F-AD2E-6642-A959-0099B0858E9F}" destId="{67DF749E-C47C-8144-809E-83C6834C851E}" srcOrd="5" destOrd="0" presId="urn:microsoft.com/office/officeart/2005/8/layout/cycle2"/>
    <dgm:cxn modelId="{0206322F-4E2C-6C4A-B6D4-636D31E4456B}" type="presParOf" srcId="{67DF749E-C47C-8144-809E-83C6834C851E}" destId="{B080A5CC-489E-A648-8FD6-AED7F3DF2831}" srcOrd="0" destOrd="0" presId="urn:microsoft.com/office/officeart/2005/8/layout/cycle2"/>
    <dgm:cxn modelId="{AFFCC3FA-65DE-404A-A5F7-403FDA373225}" type="presParOf" srcId="{A8F9984F-AD2E-6642-A959-0099B0858E9F}" destId="{D44F0FF4-3859-7248-AF39-56C616511BB9}" srcOrd="6" destOrd="0" presId="urn:microsoft.com/office/officeart/2005/8/layout/cycle2"/>
    <dgm:cxn modelId="{358D8354-A1F4-4B42-A87D-CB186690F229}" type="presParOf" srcId="{A8F9984F-AD2E-6642-A959-0099B0858E9F}" destId="{6F62D62C-FB3B-6349-BD1D-78E46DF958A4}" srcOrd="7" destOrd="0" presId="urn:microsoft.com/office/officeart/2005/8/layout/cycle2"/>
    <dgm:cxn modelId="{47DE6FB8-AE85-244F-9EA1-9D25A109E8B8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CA11D096-B74E-824C-9577-CCE4D243CF01}" type="presOf" srcId="{857AA603-559F-1640-A976-019F44297DBD}" destId="{B41DDDC3-AB78-894A-B097-3586E5E74F65}" srcOrd="0" destOrd="0" presId="urn:microsoft.com/office/officeart/2005/8/layout/cycle2"/>
    <dgm:cxn modelId="{084CE13D-8159-F74D-B0C1-369A9F931440}" type="presOf" srcId="{52611180-ECC8-2243-9069-FFFA56F55115}" destId="{63383DE8-2F36-BD48-91AF-0D9854EBD117}" srcOrd="1" destOrd="0" presId="urn:microsoft.com/office/officeart/2005/8/layout/cycle2"/>
    <dgm:cxn modelId="{0E5C091D-7665-3847-BC96-7D1245FBE2D6}" type="presOf" srcId="{F870C904-C5F2-3C45-883A-B096F69DE6A1}" destId="{C5932BAC-C2CC-F648-B99C-B4DB4A521E58}" srcOrd="0" destOrd="0" presId="urn:microsoft.com/office/officeart/2005/8/layout/cycle2"/>
    <dgm:cxn modelId="{AB456A24-0A30-864F-85CF-3AAC7BA08FE5}" type="presOf" srcId="{80012A83-8FE2-354A-95B3-BD55F6E30673}" destId="{B080A5CC-489E-A648-8FD6-AED7F3DF2831}" srcOrd="1" destOrd="0" presId="urn:microsoft.com/office/officeart/2005/8/layout/cycle2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2D2AB41E-DC5A-EC4B-8212-E3B43E9B0361}" type="presOf" srcId="{80012A83-8FE2-354A-95B3-BD55F6E30673}" destId="{67DF749E-C47C-8144-809E-83C6834C851E}" srcOrd="0" destOrd="0" presId="urn:microsoft.com/office/officeart/2005/8/layout/cycle2"/>
    <dgm:cxn modelId="{0C11591B-BE56-864B-8C12-606DEC06330B}" type="presOf" srcId="{20815A9F-9247-8B4E-B4B0-54BE951C1F1E}" destId="{B610DC50-DBE9-6E43-9EDA-B16164C1B407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C8ADAD47-E2DA-594A-9F19-5F1382446139}" type="presOf" srcId="{9C429AF5-D9B4-A641-B2F8-5223C9F26BFB}" destId="{36FC33DA-B9E8-A345-A497-41DC035C4CC5}" srcOrd="0" destOrd="0" presId="urn:microsoft.com/office/officeart/2005/8/layout/cycle2"/>
    <dgm:cxn modelId="{DA193C69-BBA9-0948-8CC2-07C0716DFEE7}" type="presOf" srcId="{52611180-ECC8-2243-9069-FFFA56F55115}" destId="{6F62D62C-FB3B-6349-BD1D-78E46DF958A4}" srcOrd="0" destOrd="0" presId="urn:microsoft.com/office/officeart/2005/8/layout/cycle2"/>
    <dgm:cxn modelId="{5632759A-E83A-B64F-8FF5-7BEF6BF04901}" type="presOf" srcId="{20815A9F-9247-8B4E-B4B0-54BE951C1F1E}" destId="{32D2162B-ADFF-AF47-81C1-ACF4A9AAB721}" srcOrd="1" destOrd="0" presId="urn:microsoft.com/office/officeart/2005/8/layout/cycle2"/>
    <dgm:cxn modelId="{28236CBF-F31C-4A49-A93D-FEFA23023D4A}" type="presOf" srcId="{6BEDEEA8-204F-D84E-AB40-57D36A8B1FBB}" destId="{A8F9984F-AD2E-6642-A959-0099B0858E9F}" srcOrd="0" destOrd="0" presId="urn:microsoft.com/office/officeart/2005/8/layout/cycle2"/>
    <dgm:cxn modelId="{0B2284F4-6605-E643-B744-644F24A67F0E}" type="presOf" srcId="{0BF2AB24-554C-A146-A51D-1A2175F0C6B9}" destId="{0D391722-C22E-3045-97E9-4BEBAA21E395}" srcOrd="0" destOrd="0" presId="urn:microsoft.com/office/officeart/2005/8/layout/cycle2"/>
    <dgm:cxn modelId="{8D09DEAE-FD41-DD46-91C6-1D48B8665541}" type="presOf" srcId="{0BF2AB24-554C-A146-A51D-1A2175F0C6B9}" destId="{4FE72B7E-1EB5-E345-B1BC-B363D0C8B8D1}" srcOrd="1" destOrd="0" presId="urn:microsoft.com/office/officeart/2005/8/layout/cycle2"/>
    <dgm:cxn modelId="{15316539-ABAF-8C4C-9905-5D39908CBE24}" type="presOf" srcId="{C68FD3D3-8384-954F-AF93-FD138F5E43F8}" destId="{D44F0FF4-3859-7248-AF39-56C616511BB9}" srcOrd="0" destOrd="0" presId="urn:microsoft.com/office/officeart/2005/8/layout/cycle2"/>
    <dgm:cxn modelId="{FE8ABEA6-B711-3745-A3EE-D571B2F01863}" type="presParOf" srcId="{A8F9984F-AD2E-6642-A959-0099B0858E9F}" destId="{B41DDDC3-AB78-894A-B097-3586E5E74F65}" srcOrd="0" destOrd="0" presId="urn:microsoft.com/office/officeart/2005/8/layout/cycle2"/>
    <dgm:cxn modelId="{AB244EE0-A12D-6746-98CF-6B509B25C277}" type="presParOf" srcId="{A8F9984F-AD2E-6642-A959-0099B0858E9F}" destId="{0D391722-C22E-3045-97E9-4BEBAA21E395}" srcOrd="1" destOrd="0" presId="urn:microsoft.com/office/officeart/2005/8/layout/cycle2"/>
    <dgm:cxn modelId="{55B524BD-55EC-7A45-A2B3-259D7AFAE951}" type="presParOf" srcId="{0D391722-C22E-3045-97E9-4BEBAA21E395}" destId="{4FE72B7E-1EB5-E345-B1BC-B363D0C8B8D1}" srcOrd="0" destOrd="0" presId="urn:microsoft.com/office/officeart/2005/8/layout/cycle2"/>
    <dgm:cxn modelId="{8E3C0915-2124-DB40-BC53-466DB5372DE1}" type="presParOf" srcId="{A8F9984F-AD2E-6642-A959-0099B0858E9F}" destId="{36FC33DA-B9E8-A345-A497-41DC035C4CC5}" srcOrd="2" destOrd="0" presId="urn:microsoft.com/office/officeart/2005/8/layout/cycle2"/>
    <dgm:cxn modelId="{AC49DE4E-BE3D-D646-A4FD-B07990DDDCF1}" type="presParOf" srcId="{A8F9984F-AD2E-6642-A959-0099B0858E9F}" destId="{B610DC50-DBE9-6E43-9EDA-B16164C1B407}" srcOrd="3" destOrd="0" presId="urn:microsoft.com/office/officeart/2005/8/layout/cycle2"/>
    <dgm:cxn modelId="{DDD9B9E1-E054-DD48-8BB0-B58BB5494222}" type="presParOf" srcId="{B610DC50-DBE9-6E43-9EDA-B16164C1B407}" destId="{32D2162B-ADFF-AF47-81C1-ACF4A9AAB721}" srcOrd="0" destOrd="0" presId="urn:microsoft.com/office/officeart/2005/8/layout/cycle2"/>
    <dgm:cxn modelId="{C56B69F0-D7F7-3C47-A5CB-27F7E2F5859E}" type="presParOf" srcId="{A8F9984F-AD2E-6642-A959-0099B0858E9F}" destId="{C5932BAC-C2CC-F648-B99C-B4DB4A521E58}" srcOrd="4" destOrd="0" presId="urn:microsoft.com/office/officeart/2005/8/layout/cycle2"/>
    <dgm:cxn modelId="{54970868-FFA2-7F43-88B6-F2A87697B1BA}" type="presParOf" srcId="{A8F9984F-AD2E-6642-A959-0099B0858E9F}" destId="{67DF749E-C47C-8144-809E-83C6834C851E}" srcOrd="5" destOrd="0" presId="urn:microsoft.com/office/officeart/2005/8/layout/cycle2"/>
    <dgm:cxn modelId="{5F4FDF29-29C7-A449-9B0C-9E531CC21474}" type="presParOf" srcId="{67DF749E-C47C-8144-809E-83C6834C851E}" destId="{B080A5CC-489E-A648-8FD6-AED7F3DF2831}" srcOrd="0" destOrd="0" presId="urn:microsoft.com/office/officeart/2005/8/layout/cycle2"/>
    <dgm:cxn modelId="{F5956ACE-E14B-9E40-A3A0-4E8D8E53FBD1}" type="presParOf" srcId="{A8F9984F-AD2E-6642-A959-0099B0858E9F}" destId="{D44F0FF4-3859-7248-AF39-56C616511BB9}" srcOrd="6" destOrd="0" presId="urn:microsoft.com/office/officeart/2005/8/layout/cycle2"/>
    <dgm:cxn modelId="{77074DD7-F40C-1D4B-828F-23BC07C365BA}" type="presParOf" srcId="{A8F9984F-AD2E-6642-A959-0099B0858E9F}" destId="{6F62D62C-FB3B-6349-BD1D-78E46DF958A4}" srcOrd="7" destOrd="0" presId="urn:microsoft.com/office/officeart/2005/8/layout/cycle2"/>
    <dgm:cxn modelId="{9F24EC62-6BE5-6A43-879A-439E85EACEA9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F23AE088-D627-0942-9B86-7523BEB0F288}" type="presOf" srcId="{857AA603-559F-1640-A976-019F44297DBD}" destId="{B41DDDC3-AB78-894A-B097-3586E5E74F65}" srcOrd="0" destOrd="0" presId="urn:microsoft.com/office/officeart/2005/8/layout/cycle2"/>
    <dgm:cxn modelId="{C03133A0-5A1C-B049-BD44-B01FA6905EEC}" type="presOf" srcId="{9C429AF5-D9B4-A641-B2F8-5223C9F26BFB}" destId="{36FC33DA-B9E8-A345-A497-41DC035C4CC5}" srcOrd="0" destOrd="0" presId="urn:microsoft.com/office/officeart/2005/8/layout/cycle2"/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0D46D0F9-22EA-5049-8EFD-1C009244992B}" type="presOf" srcId="{6BEDEEA8-204F-D84E-AB40-57D36A8B1FBB}" destId="{A8F9984F-AD2E-6642-A959-0099B0858E9F}" srcOrd="0" destOrd="0" presId="urn:microsoft.com/office/officeart/2005/8/layout/cycle2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0D306B5D-C5FA-A541-9FD5-7C55A71D82D4}" type="presOf" srcId="{0BF2AB24-554C-A146-A51D-1A2175F0C6B9}" destId="{4FE72B7E-1EB5-E345-B1BC-B363D0C8B8D1}" srcOrd="1" destOrd="0" presId="urn:microsoft.com/office/officeart/2005/8/layout/cycle2"/>
    <dgm:cxn modelId="{7F261F79-EFF7-DF48-848B-73BF14F8140B}" type="presOf" srcId="{52611180-ECC8-2243-9069-FFFA56F55115}" destId="{63383DE8-2F36-BD48-91AF-0D9854EBD117}" srcOrd="1" destOrd="0" presId="urn:microsoft.com/office/officeart/2005/8/layout/cycle2"/>
    <dgm:cxn modelId="{8E90C596-134F-8141-BB22-01D80AF8213B}" type="presOf" srcId="{80012A83-8FE2-354A-95B3-BD55F6E30673}" destId="{67DF749E-C47C-8144-809E-83C6834C851E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13571622-2CFA-CC4C-A57C-E1A91E62AC70}" type="presOf" srcId="{52611180-ECC8-2243-9069-FFFA56F55115}" destId="{6F62D62C-FB3B-6349-BD1D-78E46DF958A4}" srcOrd="0" destOrd="0" presId="urn:microsoft.com/office/officeart/2005/8/layout/cycle2"/>
    <dgm:cxn modelId="{D9736F8B-EA23-EE4F-A6D9-C3230F5665D1}" type="presOf" srcId="{80012A83-8FE2-354A-95B3-BD55F6E30673}" destId="{B080A5CC-489E-A648-8FD6-AED7F3DF2831}" srcOrd="1" destOrd="0" presId="urn:microsoft.com/office/officeart/2005/8/layout/cycle2"/>
    <dgm:cxn modelId="{71274AE6-0138-1241-AAA4-58E1F1100033}" type="presOf" srcId="{20815A9F-9247-8B4E-B4B0-54BE951C1F1E}" destId="{B610DC50-DBE9-6E43-9EDA-B16164C1B407}" srcOrd="0" destOrd="0" presId="urn:microsoft.com/office/officeart/2005/8/layout/cycle2"/>
    <dgm:cxn modelId="{F580471F-B951-154F-9F20-AEE244404F40}" type="presOf" srcId="{C68FD3D3-8384-954F-AF93-FD138F5E43F8}" destId="{D44F0FF4-3859-7248-AF39-56C616511BB9}" srcOrd="0" destOrd="0" presId="urn:microsoft.com/office/officeart/2005/8/layout/cycle2"/>
    <dgm:cxn modelId="{820505CF-6D7F-F34F-B251-4434233C47E4}" type="presOf" srcId="{F870C904-C5F2-3C45-883A-B096F69DE6A1}" destId="{C5932BAC-C2CC-F648-B99C-B4DB4A521E58}" srcOrd="0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B3B3ADF2-1326-124D-89B1-0F5ED10DE3AD}" type="presOf" srcId="{0BF2AB24-554C-A146-A51D-1A2175F0C6B9}" destId="{0D391722-C22E-3045-97E9-4BEBAA21E395}" srcOrd="0" destOrd="0" presId="urn:microsoft.com/office/officeart/2005/8/layout/cycle2"/>
    <dgm:cxn modelId="{860E31FC-25A7-0141-9F54-2168E19B9CB9}" type="presOf" srcId="{20815A9F-9247-8B4E-B4B0-54BE951C1F1E}" destId="{32D2162B-ADFF-AF47-81C1-ACF4A9AAB721}" srcOrd="1" destOrd="0" presId="urn:microsoft.com/office/officeart/2005/8/layout/cycle2"/>
    <dgm:cxn modelId="{E860B148-DB71-CC44-8196-C8945EE7E82E}" type="presParOf" srcId="{A8F9984F-AD2E-6642-A959-0099B0858E9F}" destId="{B41DDDC3-AB78-894A-B097-3586E5E74F65}" srcOrd="0" destOrd="0" presId="urn:microsoft.com/office/officeart/2005/8/layout/cycle2"/>
    <dgm:cxn modelId="{8D582EE2-FE8A-9B40-BCE8-C72D955AA9A4}" type="presParOf" srcId="{A8F9984F-AD2E-6642-A959-0099B0858E9F}" destId="{0D391722-C22E-3045-97E9-4BEBAA21E395}" srcOrd="1" destOrd="0" presId="urn:microsoft.com/office/officeart/2005/8/layout/cycle2"/>
    <dgm:cxn modelId="{FF9556CB-F828-7A4E-9055-A469ECE5105A}" type="presParOf" srcId="{0D391722-C22E-3045-97E9-4BEBAA21E395}" destId="{4FE72B7E-1EB5-E345-B1BC-B363D0C8B8D1}" srcOrd="0" destOrd="0" presId="urn:microsoft.com/office/officeart/2005/8/layout/cycle2"/>
    <dgm:cxn modelId="{C11ECE7B-3979-C043-B5EE-5B1BA191AE3E}" type="presParOf" srcId="{A8F9984F-AD2E-6642-A959-0099B0858E9F}" destId="{36FC33DA-B9E8-A345-A497-41DC035C4CC5}" srcOrd="2" destOrd="0" presId="urn:microsoft.com/office/officeart/2005/8/layout/cycle2"/>
    <dgm:cxn modelId="{11E952FA-1E80-3047-BAE6-4D4A30D91994}" type="presParOf" srcId="{A8F9984F-AD2E-6642-A959-0099B0858E9F}" destId="{B610DC50-DBE9-6E43-9EDA-B16164C1B407}" srcOrd="3" destOrd="0" presId="urn:microsoft.com/office/officeart/2005/8/layout/cycle2"/>
    <dgm:cxn modelId="{8B87DDF5-2C32-CE41-A2B9-D19E78001602}" type="presParOf" srcId="{B610DC50-DBE9-6E43-9EDA-B16164C1B407}" destId="{32D2162B-ADFF-AF47-81C1-ACF4A9AAB721}" srcOrd="0" destOrd="0" presId="urn:microsoft.com/office/officeart/2005/8/layout/cycle2"/>
    <dgm:cxn modelId="{FB689E28-66F4-7A4D-819A-E0A92A433BEE}" type="presParOf" srcId="{A8F9984F-AD2E-6642-A959-0099B0858E9F}" destId="{C5932BAC-C2CC-F648-B99C-B4DB4A521E58}" srcOrd="4" destOrd="0" presId="urn:microsoft.com/office/officeart/2005/8/layout/cycle2"/>
    <dgm:cxn modelId="{5CDD7E16-9D7C-0647-873B-23DEC355930C}" type="presParOf" srcId="{A8F9984F-AD2E-6642-A959-0099B0858E9F}" destId="{67DF749E-C47C-8144-809E-83C6834C851E}" srcOrd="5" destOrd="0" presId="urn:microsoft.com/office/officeart/2005/8/layout/cycle2"/>
    <dgm:cxn modelId="{CCFF4B40-2D9C-0D43-8BC8-27C54E3786AA}" type="presParOf" srcId="{67DF749E-C47C-8144-809E-83C6834C851E}" destId="{B080A5CC-489E-A648-8FD6-AED7F3DF2831}" srcOrd="0" destOrd="0" presId="urn:microsoft.com/office/officeart/2005/8/layout/cycle2"/>
    <dgm:cxn modelId="{6EE99C8C-66C4-A342-8535-04BDB0A4BBA3}" type="presParOf" srcId="{A8F9984F-AD2E-6642-A959-0099B0858E9F}" destId="{D44F0FF4-3859-7248-AF39-56C616511BB9}" srcOrd="6" destOrd="0" presId="urn:microsoft.com/office/officeart/2005/8/layout/cycle2"/>
    <dgm:cxn modelId="{488B8DB9-4BA8-4847-BCF9-430C36798439}" type="presParOf" srcId="{A8F9984F-AD2E-6642-A959-0099B0858E9F}" destId="{6F62D62C-FB3B-6349-BD1D-78E46DF958A4}" srcOrd="7" destOrd="0" presId="urn:microsoft.com/office/officeart/2005/8/layout/cycle2"/>
    <dgm:cxn modelId="{D8A0EA29-9EC2-7346-B517-31DF5DC796B4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/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/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930E14D6-FC3F-A845-850C-C0304F0FA097}" type="presOf" srcId="{C68FD3D3-8384-954F-AF93-FD138F5E43F8}" destId="{D44F0FF4-3859-7248-AF39-56C616511BB9}" srcOrd="0" destOrd="0" presId="urn:microsoft.com/office/officeart/2005/8/layout/cycle2"/>
    <dgm:cxn modelId="{FE6E6B2E-6D7D-034F-9D4C-1CDD7935687E}" type="presOf" srcId="{20815A9F-9247-8B4E-B4B0-54BE951C1F1E}" destId="{B610DC50-DBE9-6E43-9EDA-B16164C1B407}" srcOrd="0" destOrd="0" presId="urn:microsoft.com/office/officeart/2005/8/layout/cycle2"/>
    <dgm:cxn modelId="{5272C3CE-3605-1547-9A56-6F06FEF5C1A1}" type="presOf" srcId="{20815A9F-9247-8B4E-B4B0-54BE951C1F1E}" destId="{32D2162B-ADFF-AF47-81C1-ACF4A9AAB721}" srcOrd="1" destOrd="0" presId="urn:microsoft.com/office/officeart/2005/8/layout/cycle2"/>
    <dgm:cxn modelId="{AEDCC8BB-F59C-034D-90A2-441CF5C53760}" type="presOf" srcId="{9C429AF5-D9B4-A641-B2F8-5223C9F26BFB}" destId="{36FC33DA-B9E8-A345-A497-41DC035C4CC5}" srcOrd="0" destOrd="0" presId="urn:microsoft.com/office/officeart/2005/8/layout/cycle2"/>
    <dgm:cxn modelId="{C561AD4E-4EB2-F347-95F0-EA119EAAC960}" type="presOf" srcId="{6BEDEEA8-204F-D84E-AB40-57D36A8B1FBB}" destId="{A8F9984F-AD2E-6642-A959-0099B0858E9F}" srcOrd="0" destOrd="0" presId="urn:microsoft.com/office/officeart/2005/8/layout/cycle2"/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BD4E7443-1F5D-4743-96E8-F787D0F7B713}" type="presOf" srcId="{80012A83-8FE2-354A-95B3-BD55F6E30673}" destId="{67DF749E-C47C-8144-809E-83C6834C851E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F94313B8-C6CB-0A45-ADF8-A96BCA0E3F3B}" type="presOf" srcId="{F870C904-C5F2-3C45-883A-B096F69DE6A1}" destId="{C5932BAC-C2CC-F648-B99C-B4DB4A521E58}" srcOrd="0" destOrd="0" presId="urn:microsoft.com/office/officeart/2005/8/layout/cycle2"/>
    <dgm:cxn modelId="{935C3EAB-37C3-D440-AAE3-E778B66E693D}" type="presOf" srcId="{52611180-ECC8-2243-9069-FFFA56F55115}" destId="{63383DE8-2F36-BD48-91AF-0D9854EBD117}" srcOrd="1" destOrd="0" presId="urn:microsoft.com/office/officeart/2005/8/layout/cycle2"/>
    <dgm:cxn modelId="{AE5F1179-1A70-5848-8153-9D223398C495}" type="presOf" srcId="{0BF2AB24-554C-A146-A51D-1A2175F0C6B9}" destId="{0D391722-C22E-3045-97E9-4BEBAA21E395}" srcOrd="0" destOrd="0" presId="urn:microsoft.com/office/officeart/2005/8/layout/cycle2"/>
    <dgm:cxn modelId="{413BB598-D4FE-5E48-9558-3778DF415581}" type="presOf" srcId="{857AA603-559F-1640-A976-019F44297DBD}" destId="{B41DDDC3-AB78-894A-B097-3586E5E74F65}" srcOrd="0" destOrd="0" presId="urn:microsoft.com/office/officeart/2005/8/layout/cycle2"/>
    <dgm:cxn modelId="{B7297EC6-E65B-3241-9AE1-328F7AA16FB9}" type="presOf" srcId="{0BF2AB24-554C-A146-A51D-1A2175F0C6B9}" destId="{4FE72B7E-1EB5-E345-B1BC-B363D0C8B8D1}" srcOrd="1" destOrd="0" presId="urn:microsoft.com/office/officeart/2005/8/layout/cycle2"/>
    <dgm:cxn modelId="{8ED32863-56D2-4D4C-A633-D81B994F1CA1}" type="presOf" srcId="{80012A83-8FE2-354A-95B3-BD55F6E30673}" destId="{B080A5CC-489E-A648-8FD6-AED7F3DF2831}" srcOrd="1" destOrd="0" presId="urn:microsoft.com/office/officeart/2005/8/layout/cycle2"/>
    <dgm:cxn modelId="{4DD8E268-33BD-C04B-89A4-AE8C2F467607}" type="presOf" srcId="{52611180-ECC8-2243-9069-FFFA56F55115}" destId="{6F62D62C-FB3B-6349-BD1D-78E46DF958A4}" srcOrd="0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4EA2C0D4-D369-3942-AB2B-17740001281A}" type="presParOf" srcId="{A8F9984F-AD2E-6642-A959-0099B0858E9F}" destId="{B41DDDC3-AB78-894A-B097-3586E5E74F65}" srcOrd="0" destOrd="0" presId="urn:microsoft.com/office/officeart/2005/8/layout/cycle2"/>
    <dgm:cxn modelId="{97F70E5E-292D-F44B-88BC-AD5A179160C1}" type="presParOf" srcId="{A8F9984F-AD2E-6642-A959-0099B0858E9F}" destId="{0D391722-C22E-3045-97E9-4BEBAA21E395}" srcOrd="1" destOrd="0" presId="urn:microsoft.com/office/officeart/2005/8/layout/cycle2"/>
    <dgm:cxn modelId="{470B92AA-012E-D447-B527-D274EDF14170}" type="presParOf" srcId="{0D391722-C22E-3045-97E9-4BEBAA21E395}" destId="{4FE72B7E-1EB5-E345-B1BC-B363D0C8B8D1}" srcOrd="0" destOrd="0" presId="urn:microsoft.com/office/officeart/2005/8/layout/cycle2"/>
    <dgm:cxn modelId="{47BCC2AC-1BE8-C24A-9C9E-0EC5AB2E7135}" type="presParOf" srcId="{A8F9984F-AD2E-6642-A959-0099B0858E9F}" destId="{36FC33DA-B9E8-A345-A497-41DC035C4CC5}" srcOrd="2" destOrd="0" presId="urn:microsoft.com/office/officeart/2005/8/layout/cycle2"/>
    <dgm:cxn modelId="{13F5C103-D273-204E-ABD4-8D08BCFBD646}" type="presParOf" srcId="{A8F9984F-AD2E-6642-A959-0099B0858E9F}" destId="{B610DC50-DBE9-6E43-9EDA-B16164C1B407}" srcOrd="3" destOrd="0" presId="urn:microsoft.com/office/officeart/2005/8/layout/cycle2"/>
    <dgm:cxn modelId="{C2D472F4-A592-2E42-8E37-A0529F9572F6}" type="presParOf" srcId="{B610DC50-DBE9-6E43-9EDA-B16164C1B407}" destId="{32D2162B-ADFF-AF47-81C1-ACF4A9AAB721}" srcOrd="0" destOrd="0" presId="urn:microsoft.com/office/officeart/2005/8/layout/cycle2"/>
    <dgm:cxn modelId="{A7251723-10FE-7543-8A15-971402A5D575}" type="presParOf" srcId="{A8F9984F-AD2E-6642-A959-0099B0858E9F}" destId="{C5932BAC-C2CC-F648-B99C-B4DB4A521E58}" srcOrd="4" destOrd="0" presId="urn:microsoft.com/office/officeart/2005/8/layout/cycle2"/>
    <dgm:cxn modelId="{02D974DD-4781-2A41-81B5-4F805F83251E}" type="presParOf" srcId="{A8F9984F-AD2E-6642-A959-0099B0858E9F}" destId="{67DF749E-C47C-8144-809E-83C6834C851E}" srcOrd="5" destOrd="0" presId="urn:microsoft.com/office/officeart/2005/8/layout/cycle2"/>
    <dgm:cxn modelId="{01854536-69D1-9544-9B1D-923A38B088FA}" type="presParOf" srcId="{67DF749E-C47C-8144-809E-83C6834C851E}" destId="{B080A5CC-489E-A648-8FD6-AED7F3DF2831}" srcOrd="0" destOrd="0" presId="urn:microsoft.com/office/officeart/2005/8/layout/cycle2"/>
    <dgm:cxn modelId="{39C32887-FBB7-6E4B-81A1-51085A918915}" type="presParOf" srcId="{A8F9984F-AD2E-6642-A959-0099B0858E9F}" destId="{D44F0FF4-3859-7248-AF39-56C616511BB9}" srcOrd="6" destOrd="0" presId="urn:microsoft.com/office/officeart/2005/8/layout/cycle2"/>
    <dgm:cxn modelId="{85D8754A-F977-E746-BF25-1AF7EF8EAC57}" type="presParOf" srcId="{A8F9984F-AD2E-6642-A959-0099B0858E9F}" destId="{6F62D62C-FB3B-6349-BD1D-78E46DF958A4}" srcOrd="7" destOrd="0" presId="urn:microsoft.com/office/officeart/2005/8/layout/cycle2"/>
    <dgm:cxn modelId="{9EEB65C5-4EC1-8A40-A4F8-5C8701157C13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noFill/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0973654E-7748-034A-94F4-ED28A4693F7D}" type="presOf" srcId="{0BF2AB24-554C-A146-A51D-1A2175F0C6B9}" destId="{0D391722-C22E-3045-97E9-4BEBAA21E395}" srcOrd="0" destOrd="0" presId="urn:microsoft.com/office/officeart/2005/8/layout/cycle2"/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E1DFE683-43FC-C649-9329-226619C4B8BF}" type="presOf" srcId="{857AA603-559F-1640-A976-019F44297DBD}" destId="{B41DDDC3-AB78-894A-B097-3586E5E74F65}" srcOrd="0" destOrd="0" presId="urn:microsoft.com/office/officeart/2005/8/layout/cycle2"/>
    <dgm:cxn modelId="{5B99DE0B-5463-7741-9BB4-2D327DD688C6}" type="presOf" srcId="{6BEDEEA8-204F-D84E-AB40-57D36A8B1FBB}" destId="{A8F9984F-AD2E-6642-A959-0099B0858E9F}" srcOrd="0" destOrd="0" presId="urn:microsoft.com/office/officeart/2005/8/layout/cycle2"/>
    <dgm:cxn modelId="{B2FCEF03-8D67-494F-A9DC-C9A0E096527C}" type="presOf" srcId="{C68FD3D3-8384-954F-AF93-FD138F5E43F8}" destId="{D44F0FF4-3859-7248-AF39-56C616511BB9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4778BC60-0ACB-BF44-9078-41F046820D5B}" type="presOf" srcId="{80012A83-8FE2-354A-95B3-BD55F6E30673}" destId="{B080A5CC-489E-A648-8FD6-AED7F3DF2831}" srcOrd="1" destOrd="0" presId="urn:microsoft.com/office/officeart/2005/8/layout/cycle2"/>
    <dgm:cxn modelId="{234F4983-77C3-7547-8B8F-2E2E70495EB1}" type="presOf" srcId="{20815A9F-9247-8B4E-B4B0-54BE951C1F1E}" destId="{32D2162B-ADFF-AF47-81C1-ACF4A9AAB721}" srcOrd="1" destOrd="0" presId="urn:microsoft.com/office/officeart/2005/8/layout/cycle2"/>
    <dgm:cxn modelId="{B11C66EF-DB90-CD47-B79B-0E9062E32131}" type="presOf" srcId="{0BF2AB24-554C-A146-A51D-1A2175F0C6B9}" destId="{4FE72B7E-1EB5-E345-B1BC-B363D0C8B8D1}" srcOrd="1" destOrd="0" presId="urn:microsoft.com/office/officeart/2005/8/layout/cycle2"/>
    <dgm:cxn modelId="{3CE206FF-2A0B-BC4A-9167-A6D74618FE4D}" type="presOf" srcId="{9C429AF5-D9B4-A641-B2F8-5223C9F26BFB}" destId="{36FC33DA-B9E8-A345-A497-41DC035C4CC5}" srcOrd="0" destOrd="0" presId="urn:microsoft.com/office/officeart/2005/8/layout/cycle2"/>
    <dgm:cxn modelId="{085BFE6D-AE77-634D-90CD-DADCE5CAD5C5}" type="presOf" srcId="{80012A83-8FE2-354A-95B3-BD55F6E30673}" destId="{67DF749E-C47C-8144-809E-83C6834C851E}" srcOrd="0" destOrd="0" presId="urn:microsoft.com/office/officeart/2005/8/layout/cycle2"/>
    <dgm:cxn modelId="{FFB8425C-469F-0C4C-8053-6790632B5B18}" type="presOf" srcId="{F870C904-C5F2-3C45-883A-B096F69DE6A1}" destId="{C5932BAC-C2CC-F648-B99C-B4DB4A521E58}" srcOrd="0" destOrd="0" presId="urn:microsoft.com/office/officeart/2005/8/layout/cycle2"/>
    <dgm:cxn modelId="{F93A4EBA-E5F8-F846-9E7D-E09F0360F12A}" type="presOf" srcId="{52611180-ECC8-2243-9069-FFFA56F55115}" destId="{63383DE8-2F36-BD48-91AF-0D9854EBD117}" srcOrd="1" destOrd="0" presId="urn:microsoft.com/office/officeart/2005/8/layout/cycle2"/>
    <dgm:cxn modelId="{35AD8577-0AA2-D04A-9434-D5FF802E5A5D}" type="presOf" srcId="{52611180-ECC8-2243-9069-FFFA56F55115}" destId="{6F62D62C-FB3B-6349-BD1D-78E46DF958A4}" srcOrd="0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01DD89D2-8989-D746-906D-B99F4825EA46}" type="presOf" srcId="{20815A9F-9247-8B4E-B4B0-54BE951C1F1E}" destId="{B610DC50-DBE9-6E43-9EDA-B16164C1B407}" srcOrd="0" destOrd="0" presId="urn:microsoft.com/office/officeart/2005/8/layout/cycle2"/>
    <dgm:cxn modelId="{06DF5527-36FA-D549-93C3-BF6245BFED05}" type="presParOf" srcId="{A8F9984F-AD2E-6642-A959-0099B0858E9F}" destId="{B41DDDC3-AB78-894A-B097-3586E5E74F65}" srcOrd="0" destOrd="0" presId="urn:microsoft.com/office/officeart/2005/8/layout/cycle2"/>
    <dgm:cxn modelId="{4865E5C1-64F1-3241-ACE4-C1CF75BC798A}" type="presParOf" srcId="{A8F9984F-AD2E-6642-A959-0099B0858E9F}" destId="{0D391722-C22E-3045-97E9-4BEBAA21E395}" srcOrd="1" destOrd="0" presId="urn:microsoft.com/office/officeart/2005/8/layout/cycle2"/>
    <dgm:cxn modelId="{CD3E8462-A901-074F-A2F3-E8B8E9EF0363}" type="presParOf" srcId="{0D391722-C22E-3045-97E9-4BEBAA21E395}" destId="{4FE72B7E-1EB5-E345-B1BC-B363D0C8B8D1}" srcOrd="0" destOrd="0" presId="urn:microsoft.com/office/officeart/2005/8/layout/cycle2"/>
    <dgm:cxn modelId="{4013F12A-0955-484B-B57E-296442D90D70}" type="presParOf" srcId="{A8F9984F-AD2E-6642-A959-0099B0858E9F}" destId="{36FC33DA-B9E8-A345-A497-41DC035C4CC5}" srcOrd="2" destOrd="0" presId="urn:microsoft.com/office/officeart/2005/8/layout/cycle2"/>
    <dgm:cxn modelId="{D2840D87-B8E7-C043-B95F-856B7C16B9F4}" type="presParOf" srcId="{A8F9984F-AD2E-6642-A959-0099B0858E9F}" destId="{B610DC50-DBE9-6E43-9EDA-B16164C1B407}" srcOrd="3" destOrd="0" presId="urn:microsoft.com/office/officeart/2005/8/layout/cycle2"/>
    <dgm:cxn modelId="{E58206A0-4E3A-BC4C-ACCB-B216981E704D}" type="presParOf" srcId="{B610DC50-DBE9-6E43-9EDA-B16164C1B407}" destId="{32D2162B-ADFF-AF47-81C1-ACF4A9AAB721}" srcOrd="0" destOrd="0" presId="urn:microsoft.com/office/officeart/2005/8/layout/cycle2"/>
    <dgm:cxn modelId="{AAB2F3D6-86CC-E04D-8EE5-2F3D06BFF6C2}" type="presParOf" srcId="{A8F9984F-AD2E-6642-A959-0099B0858E9F}" destId="{C5932BAC-C2CC-F648-B99C-B4DB4A521E58}" srcOrd="4" destOrd="0" presId="urn:microsoft.com/office/officeart/2005/8/layout/cycle2"/>
    <dgm:cxn modelId="{17E81409-5DA4-1C45-BE52-9D4D75D6F0A4}" type="presParOf" srcId="{A8F9984F-AD2E-6642-A959-0099B0858E9F}" destId="{67DF749E-C47C-8144-809E-83C6834C851E}" srcOrd="5" destOrd="0" presId="urn:microsoft.com/office/officeart/2005/8/layout/cycle2"/>
    <dgm:cxn modelId="{3CAAA8AE-2BF6-A541-9F68-7209313C768C}" type="presParOf" srcId="{67DF749E-C47C-8144-809E-83C6834C851E}" destId="{B080A5CC-489E-A648-8FD6-AED7F3DF2831}" srcOrd="0" destOrd="0" presId="urn:microsoft.com/office/officeart/2005/8/layout/cycle2"/>
    <dgm:cxn modelId="{14895A90-49AD-2F4C-8476-380405166AA0}" type="presParOf" srcId="{A8F9984F-AD2E-6642-A959-0099B0858E9F}" destId="{D44F0FF4-3859-7248-AF39-56C616511BB9}" srcOrd="6" destOrd="0" presId="urn:microsoft.com/office/officeart/2005/8/layout/cycle2"/>
    <dgm:cxn modelId="{E6A29FB9-167F-E14C-B5DC-29F3D3F7FB0D}" type="presParOf" srcId="{A8F9984F-AD2E-6642-A959-0099B0858E9F}" destId="{6F62D62C-FB3B-6349-BD1D-78E46DF958A4}" srcOrd="7" destOrd="0" presId="urn:microsoft.com/office/officeart/2005/8/layout/cycle2"/>
    <dgm:cxn modelId="{8375701D-F1E4-7F41-B783-B82DAFA98A52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EDEEA8-204F-D84E-AB40-57D36A8B1FBB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429AF5-D9B4-A641-B2F8-5223C9F26BF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gradient</a:t>
          </a:r>
          <a:endParaRPr lang="en-US" dirty="0">
            <a:solidFill>
              <a:schemeClr val="tx1"/>
            </a:solidFill>
          </a:endParaRPr>
        </a:p>
      </dgm:t>
    </dgm:pt>
    <dgm:pt modelId="{CF03AD85-976E-304A-A773-71D1446F7BC2}" type="parTrans" cxnId="{9E80882C-C845-A747-8E04-49177D92CAA2}">
      <dgm:prSet/>
      <dgm:spPr/>
      <dgm:t>
        <a:bodyPr/>
        <a:lstStyle/>
        <a:p>
          <a:endParaRPr lang="en-US"/>
        </a:p>
      </dgm:t>
    </dgm:pt>
    <dgm:pt modelId="{20815A9F-9247-8B4E-B4B0-54BE951C1F1E}" type="sibTrans" cxnId="{9E80882C-C845-A747-8E04-49177D92CAA2}">
      <dgm:prSet/>
      <dgm:spPr/>
      <dgm:t>
        <a:bodyPr/>
        <a:lstStyle/>
        <a:p>
          <a:endParaRPr lang="en-US"/>
        </a:p>
      </dgm:t>
    </dgm:pt>
    <dgm:pt modelId="{F870C904-C5F2-3C45-883A-B096F69DE6A1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scale</a:t>
          </a:r>
          <a:endParaRPr lang="en-US" dirty="0">
            <a:solidFill>
              <a:srgbClr val="000000"/>
            </a:solidFill>
          </a:endParaRPr>
        </a:p>
      </dgm:t>
    </dgm:pt>
    <dgm:pt modelId="{27A3CE8D-219D-3E44-9C3C-E795A2B8FAEF}" type="parTrans" cxnId="{0AD4BFE5-213E-154A-9DF1-200CAE1E09BF}">
      <dgm:prSet/>
      <dgm:spPr/>
      <dgm:t>
        <a:bodyPr/>
        <a:lstStyle/>
        <a:p>
          <a:endParaRPr lang="en-US"/>
        </a:p>
      </dgm:t>
    </dgm:pt>
    <dgm:pt modelId="{80012A83-8FE2-354A-95B3-BD55F6E30673}" type="sibTrans" cxnId="{0AD4BFE5-213E-154A-9DF1-200CAE1E09BF}">
      <dgm:prSet/>
      <dgm:spPr/>
      <dgm:t>
        <a:bodyPr/>
        <a:lstStyle/>
        <a:p>
          <a:endParaRPr lang="en-US"/>
        </a:p>
      </dgm:t>
    </dgm:pt>
    <dgm:pt modelId="{C68FD3D3-8384-954F-AF93-FD138F5E43F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m</a:t>
          </a:r>
          <a:r>
            <a:rPr lang="en-US" baseline="-25000" dirty="0" smtClean="0">
              <a:solidFill>
                <a:srgbClr val="000000"/>
              </a:solidFill>
            </a:rPr>
            <a:t>k+1</a:t>
          </a:r>
          <a:r>
            <a:rPr lang="en-US" dirty="0" smtClean="0">
              <a:solidFill>
                <a:srgbClr val="000000"/>
              </a:solidFill>
            </a:rPr>
            <a:t>= </a:t>
          </a:r>
          <a:r>
            <a:rPr lang="en-US" dirty="0" err="1" smtClean="0">
              <a:solidFill>
                <a:srgbClr val="000000"/>
              </a:solidFill>
            </a:rPr>
            <a:t>m</a:t>
          </a:r>
          <a:r>
            <a:rPr lang="en-US" baseline="-25000" dirty="0" err="1" smtClean="0">
              <a:solidFill>
                <a:srgbClr val="000000"/>
              </a:solidFill>
            </a:rPr>
            <a:t>k</a:t>
          </a:r>
          <a:r>
            <a:rPr lang="en-US" dirty="0" smtClean="0">
              <a:solidFill>
                <a:srgbClr val="000000"/>
              </a:solidFill>
            </a:rPr>
            <a:t> + scale × gradient</a:t>
          </a:r>
          <a:endParaRPr lang="en-US" dirty="0">
            <a:solidFill>
              <a:srgbClr val="000000"/>
            </a:solidFill>
          </a:endParaRPr>
        </a:p>
      </dgm:t>
    </dgm:pt>
    <dgm:pt modelId="{D789CAA1-80BD-8C46-AA0B-DF836862D75E}" type="parTrans" cxnId="{80DB8B85-C5BF-0142-9124-5919BE530285}">
      <dgm:prSet/>
      <dgm:spPr/>
      <dgm:t>
        <a:bodyPr/>
        <a:lstStyle/>
        <a:p>
          <a:endParaRPr lang="en-US"/>
        </a:p>
      </dgm:t>
    </dgm:pt>
    <dgm:pt modelId="{52611180-ECC8-2243-9069-FFFA56F55115}" type="sibTrans" cxnId="{80DB8B85-C5BF-0142-9124-5919BE530285}">
      <dgm:prSet/>
      <dgm:spPr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857AA603-559F-1640-A976-019F44297DBD}">
      <dgm:prSet phldrT="[Text]"/>
      <dgm:spPr>
        <a:noFill/>
      </dgm:spPr>
      <dgm:t>
        <a:bodyPr/>
        <a:lstStyle/>
        <a:p>
          <a:endParaRPr lang="en-US" dirty="0"/>
        </a:p>
      </dgm:t>
    </dgm:pt>
    <dgm:pt modelId="{0BF2AB24-554C-A146-A51D-1A2175F0C6B9}" type="sibTrans" cxnId="{A71F4103-15EE-DA40-9169-0D13B349BCE1}">
      <dgm:prSet/>
      <dgm:spPr>
        <a:noFill/>
        <a:ln>
          <a:noFill/>
        </a:ln>
        <a:effectLst/>
      </dgm:spPr>
      <dgm:t>
        <a:bodyPr/>
        <a:lstStyle/>
        <a:p>
          <a:endParaRPr lang="en-US"/>
        </a:p>
      </dgm:t>
    </dgm:pt>
    <dgm:pt modelId="{A3805644-1F48-564C-BC93-79E425298785}" type="parTrans" cxnId="{A71F4103-15EE-DA40-9169-0D13B349BCE1}">
      <dgm:prSet/>
      <dgm:spPr/>
      <dgm:t>
        <a:bodyPr/>
        <a:lstStyle/>
        <a:p>
          <a:endParaRPr lang="en-US"/>
        </a:p>
      </dgm:t>
    </dgm:pt>
    <dgm:pt modelId="{A8F9984F-AD2E-6642-A959-0099B0858E9F}" type="pres">
      <dgm:prSet presAssocID="{6BEDEEA8-204F-D84E-AB40-57D36A8B1F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1DDDC3-AB78-894A-B097-3586E5E74F65}" type="pres">
      <dgm:prSet presAssocID="{857AA603-559F-1640-A976-019F44297DBD}" presName="node" presStyleLbl="node1" presStyleIdx="0" presStyleCnt="4" custScaleX="365493" custScaleY="117394" custRadScaleRad="100248" custRadScaleInc="9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91722-C22E-3045-97E9-4BEBAA21E395}" type="pres">
      <dgm:prSet presAssocID="{0BF2AB24-554C-A146-A51D-1A2175F0C6B9}" presName="sibTrans" presStyleLbl="sibTrans2D1" presStyleIdx="0" presStyleCnt="4" custScaleX="78795" custLinFactX="57930" custLinFactNeighborX="100000" custLinFactNeighborY="-22559" custRadScaleRad="78884" custRadScaleInc="-2147483648"/>
      <dgm:spPr/>
      <dgm:t>
        <a:bodyPr/>
        <a:lstStyle/>
        <a:p>
          <a:endParaRPr lang="en-US"/>
        </a:p>
      </dgm:t>
    </dgm:pt>
    <dgm:pt modelId="{4FE72B7E-1EB5-E345-B1BC-B363D0C8B8D1}" type="pres">
      <dgm:prSet presAssocID="{0BF2AB24-554C-A146-A51D-1A2175F0C6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FC33DA-B9E8-A345-A497-41DC035C4CC5}" type="pres">
      <dgm:prSet presAssocID="{9C429AF5-D9B4-A641-B2F8-5223C9F26BFB}" presName="node" presStyleLbl="node1" presStyleIdx="1" presStyleCnt="4" custScaleX="181365" custRadScaleRad="179015" custRadScaleInc="36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0DC50-DBE9-6E43-9EDA-B16164C1B407}" type="pres">
      <dgm:prSet presAssocID="{20815A9F-9247-8B4E-B4B0-54BE951C1F1E}" presName="sibTrans" presStyleLbl="sibTrans2D1" presStyleIdx="1" presStyleCnt="4" custScaleX="134930" custLinFactNeighborX="24545" custLinFactNeighborY="57622"/>
      <dgm:spPr/>
      <dgm:t>
        <a:bodyPr/>
        <a:lstStyle/>
        <a:p>
          <a:endParaRPr lang="en-US"/>
        </a:p>
      </dgm:t>
    </dgm:pt>
    <dgm:pt modelId="{32D2162B-ADFF-AF47-81C1-ACF4A9AAB721}" type="pres">
      <dgm:prSet presAssocID="{20815A9F-9247-8B4E-B4B0-54BE951C1F1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5932BAC-C2CC-F648-B99C-B4DB4A521E58}" type="pres">
      <dgm:prSet presAssocID="{F870C904-C5F2-3C45-883A-B096F69DE6A1}" presName="node" presStyleLbl="node1" presStyleIdx="2" presStyleCnt="4" custRadScaleRad="96058" custRadScaleInc="-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749E-C47C-8144-809E-83C6834C851E}" type="pres">
      <dgm:prSet presAssocID="{80012A83-8FE2-354A-95B3-BD55F6E30673}" presName="sibTrans" presStyleLbl="sibTrans2D1" presStyleIdx="2" presStyleCnt="4" custScaleX="140562" custLinFactNeighborX="-28935" custLinFactNeighborY="65140"/>
      <dgm:spPr/>
      <dgm:t>
        <a:bodyPr/>
        <a:lstStyle/>
        <a:p>
          <a:endParaRPr lang="en-US"/>
        </a:p>
      </dgm:t>
    </dgm:pt>
    <dgm:pt modelId="{B080A5CC-489E-A648-8FD6-AED7F3DF2831}" type="pres">
      <dgm:prSet presAssocID="{80012A83-8FE2-354A-95B3-BD55F6E306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44F0FF4-3859-7248-AF39-56C616511BB9}" type="pres">
      <dgm:prSet presAssocID="{C68FD3D3-8384-954F-AF93-FD138F5E43F8}" presName="node" presStyleLbl="node1" presStyleIdx="3" presStyleCnt="4" custScaleX="191945" custScaleY="70849" custRadScaleRad="177804" custRadScaleInc="-31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2D62C-FB3B-6349-BD1D-78E46DF958A4}" type="pres">
      <dgm:prSet presAssocID="{52611180-ECC8-2243-9069-FFFA56F55115}" presName="sibTrans" presStyleLbl="sibTrans2D1" presStyleIdx="3" presStyleCnt="4" custScaleX="70837" custLinFactNeighborX="-84322" custLinFactNeighborY="-27559"/>
      <dgm:spPr/>
      <dgm:t>
        <a:bodyPr/>
        <a:lstStyle/>
        <a:p>
          <a:endParaRPr lang="en-US"/>
        </a:p>
      </dgm:t>
    </dgm:pt>
    <dgm:pt modelId="{63383DE8-2F36-BD48-91AF-0D9854EBD117}" type="pres">
      <dgm:prSet presAssocID="{52611180-ECC8-2243-9069-FFFA56F55115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80DB8B85-C5BF-0142-9124-5919BE530285}" srcId="{6BEDEEA8-204F-D84E-AB40-57D36A8B1FBB}" destId="{C68FD3D3-8384-954F-AF93-FD138F5E43F8}" srcOrd="3" destOrd="0" parTransId="{D789CAA1-80BD-8C46-AA0B-DF836862D75E}" sibTransId="{52611180-ECC8-2243-9069-FFFA56F55115}"/>
    <dgm:cxn modelId="{9E80882C-C845-A747-8E04-49177D92CAA2}" srcId="{6BEDEEA8-204F-D84E-AB40-57D36A8B1FBB}" destId="{9C429AF5-D9B4-A641-B2F8-5223C9F26BFB}" srcOrd="1" destOrd="0" parTransId="{CF03AD85-976E-304A-A773-71D1446F7BC2}" sibTransId="{20815A9F-9247-8B4E-B4B0-54BE951C1F1E}"/>
    <dgm:cxn modelId="{09394247-1FD8-2F46-9986-C74049AE5077}" type="presOf" srcId="{20815A9F-9247-8B4E-B4B0-54BE951C1F1E}" destId="{B610DC50-DBE9-6E43-9EDA-B16164C1B407}" srcOrd="0" destOrd="0" presId="urn:microsoft.com/office/officeart/2005/8/layout/cycle2"/>
    <dgm:cxn modelId="{5D972432-1CDB-1F43-B522-C44330DC74D3}" type="presOf" srcId="{857AA603-559F-1640-A976-019F44297DBD}" destId="{B41DDDC3-AB78-894A-B097-3586E5E74F65}" srcOrd="0" destOrd="0" presId="urn:microsoft.com/office/officeart/2005/8/layout/cycle2"/>
    <dgm:cxn modelId="{0AD4BFE5-213E-154A-9DF1-200CAE1E09BF}" srcId="{6BEDEEA8-204F-D84E-AB40-57D36A8B1FBB}" destId="{F870C904-C5F2-3C45-883A-B096F69DE6A1}" srcOrd="2" destOrd="0" parTransId="{27A3CE8D-219D-3E44-9C3C-E795A2B8FAEF}" sibTransId="{80012A83-8FE2-354A-95B3-BD55F6E30673}"/>
    <dgm:cxn modelId="{1438890A-E8CD-E94D-A6C4-59170F8163F3}" type="presOf" srcId="{52611180-ECC8-2243-9069-FFFA56F55115}" destId="{63383DE8-2F36-BD48-91AF-0D9854EBD117}" srcOrd="1" destOrd="0" presId="urn:microsoft.com/office/officeart/2005/8/layout/cycle2"/>
    <dgm:cxn modelId="{72A9CABA-25E6-9742-B7F3-9E7D2625C139}" type="presOf" srcId="{80012A83-8FE2-354A-95B3-BD55F6E30673}" destId="{67DF749E-C47C-8144-809E-83C6834C851E}" srcOrd="0" destOrd="0" presId="urn:microsoft.com/office/officeart/2005/8/layout/cycle2"/>
    <dgm:cxn modelId="{29A620B3-7193-8748-BD58-31D4E8D0D868}" type="presOf" srcId="{80012A83-8FE2-354A-95B3-BD55F6E30673}" destId="{B080A5CC-489E-A648-8FD6-AED7F3DF2831}" srcOrd="1" destOrd="0" presId="urn:microsoft.com/office/officeart/2005/8/layout/cycle2"/>
    <dgm:cxn modelId="{4F5894A8-8722-844A-ABA0-684EA0B05662}" type="presOf" srcId="{0BF2AB24-554C-A146-A51D-1A2175F0C6B9}" destId="{0D391722-C22E-3045-97E9-4BEBAA21E395}" srcOrd="0" destOrd="0" presId="urn:microsoft.com/office/officeart/2005/8/layout/cycle2"/>
    <dgm:cxn modelId="{F7D453A0-5C3D-7D44-BDF1-AB73F2316BBE}" type="presOf" srcId="{6BEDEEA8-204F-D84E-AB40-57D36A8B1FBB}" destId="{A8F9984F-AD2E-6642-A959-0099B0858E9F}" srcOrd="0" destOrd="0" presId="urn:microsoft.com/office/officeart/2005/8/layout/cycle2"/>
    <dgm:cxn modelId="{497C98A3-769C-5C47-BBA4-E03BBEC054BA}" type="presOf" srcId="{C68FD3D3-8384-954F-AF93-FD138F5E43F8}" destId="{D44F0FF4-3859-7248-AF39-56C616511BB9}" srcOrd="0" destOrd="0" presId="urn:microsoft.com/office/officeart/2005/8/layout/cycle2"/>
    <dgm:cxn modelId="{F3DD3CDE-7A4E-CB4A-9BC7-A3E53FAF0840}" type="presOf" srcId="{9C429AF5-D9B4-A641-B2F8-5223C9F26BFB}" destId="{36FC33DA-B9E8-A345-A497-41DC035C4CC5}" srcOrd="0" destOrd="0" presId="urn:microsoft.com/office/officeart/2005/8/layout/cycle2"/>
    <dgm:cxn modelId="{E85A8D2E-ED39-2F4A-B61D-3B9BFAD58F96}" type="presOf" srcId="{20815A9F-9247-8B4E-B4B0-54BE951C1F1E}" destId="{32D2162B-ADFF-AF47-81C1-ACF4A9AAB721}" srcOrd="1" destOrd="0" presId="urn:microsoft.com/office/officeart/2005/8/layout/cycle2"/>
    <dgm:cxn modelId="{64566300-7D0B-0E4D-A8E5-44097C46B75A}" type="presOf" srcId="{0BF2AB24-554C-A146-A51D-1A2175F0C6B9}" destId="{4FE72B7E-1EB5-E345-B1BC-B363D0C8B8D1}" srcOrd="1" destOrd="0" presId="urn:microsoft.com/office/officeart/2005/8/layout/cycle2"/>
    <dgm:cxn modelId="{A71F4103-15EE-DA40-9169-0D13B349BCE1}" srcId="{6BEDEEA8-204F-D84E-AB40-57D36A8B1FBB}" destId="{857AA603-559F-1640-A976-019F44297DBD}" srcOrd="0" destOrd="0" parTransId="{A3805644-1F48-564C-BC93-79E425298785}" sibTransId="{0BF2AB24-554C-A146-A51D-1A2175F0C6B9}"/>
    <dgm:cxn modelId="{733430A0-19C1-7D41-83D1-73F285CF8BAB}" type="presOf" srcId="{F870C904-C5F2-3C45-883A-B096F69DE6A1}" destId="{C5932BAC-C2CC-F648-B99C-B4DB4A521E58}" srcOrd="0" destOrd="0" presId="urn:microsoft.com/office/officeart/2005/8/layout/cycle2"/>
    <dgm:cxn modelId="{2E87E46E-D165-C446-8434-4F0C792D6B10}" type="presOf" srcId="{52611180-ECC8-2243-9069-FFFA56F55115}" destId="{6F62D62C-FB3B-6349-BD1D-78E46DF958A4}" srcOrd="0" destOrd="0" presId="urn:microsoft.com/office/officeart/2005/8/layout/cycle2"/>
    <dgm:cxn modelId="{2DBF7B0C-3D30-5F44-8C16-1FA8C1303C73}" type="presParOf" srcId="{A8F9984F-AD2E-6642-A959-0099B0858E9F}" destId="{B41DDDC3-AB78-894A-B097-3586E5E74F65}" srcOrd="0" destOrd="0" presId="urn:microsoft.com/office/officeart/2005/8/layout/cycle2"/>
    <dgm:cxn modelId="{94AE15EE-AFF2-2544-8AE6-68F94DD09E69}" type="presParOf" srcId="{A8F9984F-AD2E-6642-A959-0099B0858E9F}" destId="{0D391722-C22E-3045-97E9-4BEBAA21E395}" srcOrd="1" destOrd="0" presId="urn:microsoft.com/office/officeart/2005/8/layout/cycle2"/>
    <dgm:cxn modelId="{4F5365D7-B21C-7E4D-AE89-999AAB81F205}" type="presParOf" srcId="{0D391722-C22E-3045-97E9-4BEBAA21E395}" destId="{4FE72B7E-1EB5-E345-B1BC-B363D0C8B8D1}" srcOrd="0" destOrd="0" presId="urn:microsoft.com/office/officeart/2005/8/layout/cycle2"/>
    <dgm:cxn modelId="{65DFC050-DE91-3D47-8684-4DFE5A956281}" type="presParOf" srcId="{A8F9984F-AD2E-6642-A959-0099B0858E9F}" destId="{36FC33DA-B9E8-A345-A497-41DC035C4CC5}" srcOrd="2" destOrd="0" presId="urn:microsoft.com/office/officeart/2005/8/layout/cycle2"/>
    <dgm:cxn modelId="{5C0B6637-4BC8-F742-B6F5-7DE26D38B0E0}" type="presParOf" srcId="{A8F9984F-AD2E-6642-A959-0099B0858E9F}" destId="{B610DC50-DBE9-6E43-9EDA-B16164C1B407}" srcOrd="3" destOrd="0" presId="urn:microsoft.com/office/officeart/2005/8/layout/cycle2"/>
    <dgm:cxn modelId="{87586159-3691-3A4D-9A9F-907205F842FD}" type="presParOf" srcId="{B610DC50-DBE9-6E43-9EDA-B16164C1B407}" destId="{32D2162B-ADFF-AF47-81C1-ACF4A9AAB721}" srcOrd="0" destOrd="0" presId="urn:microsoft.com/office/officeart/2005/8/layout/cycle2"/>
    <dgm:cxn modelId="{8BC68343-8BB3-354A-9371-8FBFB1BCD3A3}" type="presParOf" srcId="{A8F9984F-AD2E-6642-A959-0099B0858E9F}" destId="{C5932BAC-C2CC-F648-B99C-B4DB4A521E58}" srcOrd="4" destOrd="0" presId="urn:microsoft.com/office/officeart/2005/8/layout/cycle2"/>
    <dgm:cxn modelId="{65AE6CDE-7F5D-C04F-9C02-72D3804442A2}" type="presParOf" srcId="{A8F9984F-AD2E-6642-A959-0099B0858E9F}" destId="{67DF749E-C47C-8144-809E-83C6834C851E}" srcOrd="5" destOrd="0" presId="urn:microsoft.com/office/officeart/2005/8/layout/cycle2"/>
    <dgm:cxn modelId="{9F046C8B-F6BA-A04E-B5EE-6421D7E6C00B}" type="presParOf" srcId="{67DF749E-C47C-8144-809E-83C6834C851E}" destId="{B080A5CC-489E-A648-8FD6-AED7F3DF2831}" srcOrd="0" destOrd="0" presId="urn:microsoft.com/office/officeart/2005/8/layout/cycle2"/>
    <dgm:cxn modelId="{FFC6F7CD-C1F9-B744-9778-D96638D4323F}" type="presParOf" srcId="{A8F9984F-AD2E-6642-A959-0099B0858E9F}" destId="{D44F0FF4-3859-7248-AF39-56C616511BB9}" srcOrd="6" destOrd="0" presId="urn:microsoft.com/office/officeart/2005/8/layout/cycle2"/>
    <dgm:cxn modelId="{2C2DE817-3525-3442-91DD-8AC3464D9E7F}" type="presParOf" srcId="{A8F9984F-AD2E-6642-A959-0099B0858E9F}" destId="{6F62D62C-FB3B-6349-BD1D-78E46DF958A4}" srcOrd="7" destOrd="0" presId="urn:microsoft.com/office/officeart/2005/8/layout/cycle2"/>
    <dgm:cxn modelId="{E4F32F6A-3072-D447-BC4F-FD0B2EB5CACB}" type="presParOf" srcId="{6F62D62C-FB3B-6349-BD1D-78E46DF958A4}" destId="{63383DE8-2F36-BD48-91AF-0D9854EBD1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DDC3-AB78-894A-B097-3586E5E74F65}">
      <dsp:nvSpPr>
        <dsp:cNvPr id="0" name=""/>
        <dsp:cNvSpPr/>
      </dsp:nvSpPr>
      <dsp:spPr>
        <a:xfrm>
          <a:off x="1663733" y="-63524"/>
          <a:ext cx="5489539" cy="1763204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467657" y="194691"/>
        <a:ext cx="3881691" cy="1246774"/>
      </dsp:txXfrm>
    </dsp:sp>
    <dsp:sp modelId="{0D391722-C22E-3045-97E9-4BEBAA21E395}">
      <dsp:nvSpPr>
        <dsp:cNvPr id="0" name=""/>
        <dsp:cNvSpPr/>
      </dsp:nvSpPr>
      <dsp:spPr>
        <a:xfrm rot="2542173">
          <a:off x="6666101" y="1727743"/>
          <a:ext cx="569755" cy="5069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685961" y="1777883"/>
        <a:ext cx="417682" cy="304145"/>
      </dsp:txXfrm>
    </dsp:sp>
    <dsp:sp modelId="{36FC33DA-B9E8-A345-A497-41DC035C4CC5}">
      <dsp:nvSpPr>
        <dsp:cNvPr id="0" name=""/>
        <dsp:cNvSpPr/>
      </dsp:nvSpPr>
      <dsp:spPr>
        <a:xfrm>
          <a:off x="5670687" y="2460762"/>
          <a:ext cx="2724020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gradient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069610" y="2680718"/>
        <a:ext cx="1926174" cy="1062042"/>
      </dsp:txXfrm>
    </dsp:sp>
    <dsp:sp modelId="{B610DC50-DBE9-6E43-9EDA-B16164C1B407}">
      <dsp:nvSpPr>
        <dsp:cNvPr id="0" name=""/>
        <dsp:cNvSpPr/>
      </dsp:nvSpPr>
      <dsp:spPr>
        <a:xfrm rot="9888350">
          <a:off x="5276734" y="3679826"/>
          <a:ext cx="549187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5426149" y="3761280"/>
        <a:ext cx="397114" cy="304145"/>
      </dsp:txXfrm>
    </dsp:sp>
    <dsp:sp modelId="{C5932BAC-C2CC-F648-B99C-B4DB4A521E58}">
      <dsp:nvSpPr>
        <dsp:cNvPr id="0" name=""/>
        <dsp:cNvSpPr/>
      </dsp:nvSpPr>
      <dsp:spPr>
        <a:xfrm>
          <a:off x="3594051" y="3190693"/>
          <a:ext cx="1501954" cy="150195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scale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3814007" y="3410649"/>
        <a:ext cx="1062042" cy="1062042"/>
      </dsp:txXfrm>
    </dsp:sp>
    <dsp:sp modelId="{67DF749E-C47C-8144-809E-83C6834C851E}">
      <dsp:nvSpPr>
        <dsp:cNvPr id="0" name=""/>
        <dsp:cNvSpPr/>
      </dsp:nvSpPr>
      <dsp:spPr>
        <a:xfrm rot="11806619">
          <a:off x="2628195" y="3660578"/>
          <a:ext cx="750710" cy="5069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77032" y="3783908"/>
        <a:ext cx="598637" cy="304145"/>
      </dsp:txXfrm>
    </dsp:sp>
    <dsp:sp modelId="{D44F0FF4-3859-7248-AF39-56C616511BB9}">
      <dsp:nvSpPr>
        <dsp:cNvPr id="0" name=""/>
        <dsp:cNvSpPr/>
      </dsp:nvSpPr>
      <dsp:spPr>
        <a:xfrm>
          <a:off x="103347" y="2565402"/>
          <a:ext cx="2882927" cy="106411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m</a:t>
          </a:r>
          <a:r>
            <a:rPr lang="en-US" sz="2400" kern="1200" baseline="-25000" dirty="0" smtClean="0">
              <a:solidFill>
                <a:srgbClr val="000000"/>
              </a:solidFill>
            </a:rPr>
            <a:t>k+1</a:t>
          </a:r>
          <a:r>
            <a:rPr lang="en-US" sz="2400" kern="1200" dirty="0" smtClean="0">
              <a:solidFill>
                <a:srgbClr val="000000"/>
              </a:solidFill>
            </a:rPr>
            <a:t>= </a:t>
          </a:r>
          <a:r>
            <a:rPr lang="en-US" sz="2400" kern="1200" dirty="0" err="1" smtClean="0">
              <a:solidFill>
                <a:srgbClr val="000000"/>
              </a:solidFill>
            </a:rPr>
            <a:t>m</a:t>
          </a:r>
          <a:r>
            <a:rPr lang="en-US" sz="2400" kern="1200" baseline="-25000" dirty="0" err="1" smtClean="0">
              <a:solidFill>
                <a:srgbClr val="000000"/>
              </a:solidFill>
            </a:rPr>
            <a:t>k</a:t>
          </a:r>
          <a:r>
            <a:rPr lang="en-US" sz="2400" kern="1200" dirty="0" smtClean="0">
              <a:solidFill>
                <a:srgbClr val="000000"/>
              </a:solidFill>
            </a:rPr>
            <a:t> + scale × gradient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25542" y="2721239"/>
        <a:ext cx="2038537" cy="752445"/>
      </dsp:txXfrm>
    </dsp:sp>
    <dsp:sp modelId="{6F62D62C-FB3B-6349-BD1D-78E46DF958A4}">
      <dsp:nvSpPr>
        <dsp:cNvPr id="0" name=""/>
        <dsp:cNvSpPr/>
      </dsp:nvSpPr>
      <dsp:spPr>
        <a:xfrm rot="19288896">
          <a:off x="1750057" y="1746734"/>
          <a:ext cx="590283" cy="50690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66602" y="1895469"/>
        <a:ext cx="438210" cy="304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19.emf"/><Relationship Id="rId3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1.emf"/><Relationship Id="rId1" Type="http://schemas.openxmlformats.org/officeDocument/2006/relationships/image" Target="../media/image20.emf"/><Relationship Id="rId2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1.emf"/><Relationship Id="rId1" Type="http://schemas.openxmlformats.org/officeDocument/2006/relationships/image" Target="../media/image20.emf"/><Relationship Id="rId2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1.emf"/><Relationship Id="rId1" Type="http://schemas.openxmlformats.org/officeDocument/2006/relationships/image" Target="../media/image20.emf"/><Relationship Id="rId2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1.emf"/><Relationship Id="rId1" Type="http://schemas.openxmlformats.org/officeDocument/2006/relationships/image" Target="../media/image20.emf"/><Relationship Id="rId2" Type="http://schemas.openxmlformats.org/officeDocument/2006/relationships/image" Target="../media/image1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image" Target="../media/image27.emf"/><Relationship Id="rId2" Type="http://schemas.openxmlformats.org/officeDocument/2006/relationships/image" Target="../media/image35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5.emf"/><Relationship Id="rId7" Type="http://schemas.openxmlformats.org/officeDocument/2006/relationships/image" Target="../media/image39.emf"/><Relationship Id="rId1" Type="http://schemas.openxmlformats.org/officeDocument/2006/relationships/image" Target="../media/image27.emf"/><Relationship Id="rId2" Type="http://schemas.openxmlformats.org/officeDocument/2006/relationships/image" Target="../media/image36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41.emf"/><Relationship Id="rId7" Type="http://schemas.openxmlformats.org/officeDocument/2006/relationships/image" Target="../media/image35.emf"/><Relationship Id="rId8" Type="http://schemas.openxmlformats.org/officeDocument/2006/relationships/image" Target="../media/image39.emf"/><Relationship Id="rId9" Type="http://schemas.openxmlformats.org/officeDocument/2006/relationships/image" Target="../media/image42.emf"/><Relationship Id="rId1" Type="http://schemas.openxmlformats.org/officeDocument/2006/relationships/image" Target="../media/image27.emf"/><Relationship Id="rId2" Type="http://schemas.openxmlformats.org/officeDocument/2006/relationships/image" Target="../media/image36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36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9" Type="http://schemas.openxmlformats.org/officeDocument/2006/relationships/image" Target="../media/image35.emf"/><Relationship Id="rId10" Type="http://schemas.openxmlformats.org/officeDocument/2006/relationships/image" Target="../media/image39.emf"/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7.emf"/><Relationship Id="rId3" Type="http://schemas.openxmlformats.org/officeDocument/2006/relationships/image" Target="../media/image4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E4E95-94FE-D343-8BB1-62C32B6CA846}" type="datetimeFigureOut">
              <a:rPr lang="en-US" smtClean="0"/>
              <a:t>4/18/13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E2C04-6097-834E-A95D-1FBEF91A4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07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EA8EE-4509-B544-AF9E-86EDECEEDABE}" type="datetimeFigureOut">
              <a:rPr lang="en-US" smtClean="0"/>
              <a:t>4/18/13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D90C8-C6DE-D84F-B934-0AE0B4BE0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56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D90C8-C6DE-D84F-B934-0AE0B4BE03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5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D90C8-C6DE-D84F-B934-0AE0B4BE03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8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806-59C9-A64A-BBE6-216088013FD4}" type="datetime1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FEA1-0344-FC4C-95D3-ACE81125C78C}" type="datetime1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7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CBA3-ABE9-D641-A28C-24F2F0CA0B6A}" type="datetime1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4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50161-AFDC-5842-8629-B3EC90E19719}" type="datetime1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A59F-96D8-9649-A2C6-4091BB99AEDF}" type="datetime1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9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C6C2-F4A0-C249-B1EC-4AB793516B26}" type="datetime1">
              <a:rPr lang="en-US" smtClean="0"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1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A099F-F0C5-9E43-B95A-0B07CA6F870F}" type="datetime1">
              <a:rPr lang="en-US" smtClean="0"/>
              <a:t>4/18/13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0EA0-7EFC-E74F-A156-03A95481A515}" type="datetime1">
              <a:rPr lang="en-US" smtClean="0"/>
              <a:t>4/18/13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6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70F4-CABE-4E49-B914-F3C790E1BC73}" type="datetime1">
              <a:rPr lang="en-US" smtClean="0"/>
              <a:t>4/18/13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8222-DFAD-4142-AFBF-1D4DCE1DF39D}" type="datetime1">
              <a:rPr lang="en-US" smtClean="0"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0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68A4-F675-4947-8FF0-CF3EA3ABC866}" type="datetime1">
              <a:rPr lang="en-US" smtClean="0"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0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99000">
              <a:schemeClr val="accent1">
                <a:lumMod val="75000"/>
              </a:schemeClr>
            </a:gs>
            <a:gs pos="89000">
              <a:schemeClr val="tx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7FE2D-6037-4B48-B146-65EFE9C8F8AD}" type="datetime1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7EFAAFC-0091-1C48-9DA3-F6806F65A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oleObject" Target="../embeddings/oleObject5.bin"/><Relationship Id="rId9" Type="http://schemas.openxmlformats.org/officeDocument/2006/relationships/image" Target="../media/image1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oleObject" Target="../embeddings/oleObject6.bin"/><Relationship Id="rId9" Type="http://schemas.openxmlformats.org/officeDocument/2006/relationships/image" Target="../media/image1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oleObject" Target="../embeddings/oleObject7.bin"/><Relationship Id="rId9" Type="http://schemas.openxmlformats.org/officeDocument/2006/relationships/image" Target="../media/image1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oleObject" Target="../embeddings/oleObject8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1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oleObject" Target="../embeddings/oleObject19.bin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22.bin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oleObject" Target="../embeddings/oleObject27.bin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26.bin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oleObject" Target="../embeddings/oleObject31.bin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oleObject" Target="../embeddings/oleObject28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3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oleObject" Target="../embeddings/oleObject32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oleObject" Target="../embeddings/oleObject37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oleObject" Target="../embeddings/oleObject38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39.bin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oleObject" Target="../embeddings/oleObject40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41.bin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oleObject" Target="../embeddings/oleObject42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43.bin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gif"/><Relationship Id="rId6" Type="http://schemas.openxmlformats.org/officeDocument/2006/relationships/oleObject" Target="../embeddings/oleObject46.bin"/><Relationship Id="rId7" Type="http://schemas.openxmlformats.org/officeDocument/2006/relationships/image" Target="../media/image29.emf"/><Relationship Id="rId8" Type="http://schemas.openxmlformats.org/officeDocument/2006/relationships/oleObject" Target="../embeddings/oleObject47.bin"/><Relationship Id="rId9" Type="http://schemas.openxmlformats.org/officeDocument/2006/relationships/image" Target="../media/image30.emf"/><Relationship Id="rId10" Type="http://schemas.openxmlformats.org/officeDocument/2006/relationships/oleObject" Target="../embeddings/oleObject48.bin"/><Relationship Id="rId11" Type="http://schemas.openxmlformats.org/officeDocument/2006/relationships/image" Target="../media/image31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3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54.bin"/><Relationship Id="rId14" Type="http://schemas.openxmlformats.org/officeDocument/2006/relationships/image" Target="../media/image39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9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51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52.bin"/><Relationship Id="rId10" Type="http://schemas.openxmlformats.org/officeDocument/2006/relationships/image" Target="../media/image37.emf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9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60.bin"/><Relationship Id="rId14" Type="http://schemas.openxmlformats.org/officeDocument/2006/relationships/image" Target="../media/image35.emf"/><Relationship Id="rId15" Type="http://schemas.openxmlformats.org/officeDocument/2006/relationships/oleObject" Target="../embeddings/oleObject61.bin"/><Relationship Id="rId16" Type="http://schemas.openxmlformats.org/officeDocument/2006/relationships/image" Target="../media/image39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5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56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57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58.bin"/><Relationship Id="rId10" Type="http://schemas.openxmlformats.org/officeDocument/2006/relationships/image" Target="../media/image37.emf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5.bin"/><Relationship Id="rId20" Type="http://schemas.openxmlformats.org/officeDocument/2006/relationships/image" Target="../media/image42.emf"/><Relationship Id="rId10" Type="http://schemas.openxmlformats.org/officeDocument/2006/relationships/image" Target="../media/image37.emf"/><Relationship Id="rId11" Type="http://schemas.openxmlformats.org/officeDocument/2006/relationships/oleObject" Target="../embeddings/oleObject66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67.bin"/><Relationship Id="rId14" Type="http://schemas.openxmlformats.org/officeDocument/2006/relationships/image" Target="../media/image41.emf"/><Relationship Id="rId15" Type="http://schemas.openxmlformats.org/officeDocument/2006/relationships/oleObject" Target="../embeddings/oleObject68.bin"/><Relationship Id="rId16" Type="http://schemas.openxmlformats.org/officeDocument/2006/relationships/image" Target="../media/image35.emf"/><Relationship Id="rId17" Type="http://schemas.openxmlformats.org/officeDocument/2006/relationships/oleObject" Target="../embeddings/oleObject69.bin"/><Relationship Id="rId18" Type="http://schemas.openxmlformats.org/officeDocument/2006/relationships/image" Target="../media/image39.emf"/><Relationship Id="rId19" Type="http://schemas.openxmlformats.org/officeDocument/2006/relationships/oleObject" Target="../embeddings/oleObject70.bin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2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63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64.bin"/><Relationship Id="rId8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4.bin"/><Relationship Id="rId20" Type="http://schemas.openxmlformats.org/officeDocument/2006/relationships/image" Target="../media/image35.emf"/><Relationship Id="rId21" Type="http://schemas.openxmlformats.org/officeDocument/2006/relationships/oleObject" Target="../embeddings/oleObject80.bin"/><Relationship Id="rId22" Type="http://schemas.openxmlformats.org/officeDocument/2006/relationships/image" Target="../media/image39.emf"/><Relationship Id="rId10" Type="http://schemas.openxmlformats.org/officeDocument/2006/relationships/image" Target="../media/image36.emf"/><Relationship Id="rId11" Type="http://schemas.openxmlformats.org/officeDocument/2006/relationships/oleObject" Target="../embeddings/oleObject75.bin"/><Relationship Id="rId12" Type="http://schemas.openxmlformats.org/officeDocument/2006/relationships/image" Target="../media/image40.emf"/><Relationship Id="rId13" Type="http://schemas.openxmlformats.org/officeDocument/2006/relationships/oleObject" Target="../embeddings/oleObject76.bin"/><Relationship Id="rId14" Type="http://schemas.openxmlformats.org/officeDocument/2006/relationships/image" Target="../media/image41.emf"/><Relationship Id="rId15" Type="http://schemas.openxmlformats.org/officeDocument/2006/relationships/oleObject" Target="../embeddings/oleObject77.bin"/><Relationship Id="rId16" Type="http://schemas.openxmlformats.org/officeDocument/2006/relationships/image" Target="../media/image37.emf"/><Relationship Id="rId17" Type="http://schemas.openxmlformats.org/officeDocument/2006/relationships/oleObject" Target="../embeddings/oleObject78.bin"/><Relationship Id="rId18" Type="http://schemas.openxmlformats.org/officeDocument/2006/relationships/image" Target="../media/image38.emf"/><Relationship Id="rId19" Type="http://schemas.openxmlformats.org/officeDocument/2006/relationships/oleObject" Target="../embeddings/oleObject79.bin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1.bin"/><Relationship Id="rId4" Type="http://schemas.openxmlformats.org/officeDocument/2006/relationships/image" Target="../media/image42.emf"/><Relationship Id="rId5" Type="http://schemas.openxmlformats.org/officeDocument/2006/relationships/oleObject" Target="../embeddings/oleObject72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73.bin"/><Relationship Id="rId8" Type="http://schemas.openxmlformats.org/officeDocument/2006/relationships/image" Target="../media/image2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82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84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4" Type="http://schemas.openxmlformats.org/officeDocument/2006/relationships/image" Target="../media/image46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87.bin"/><Relationship Id="rId6" Type="http://schemas.openxmlformats.org/officeDocument/2006/relationships/image" Target="../media/image47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89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90.bin"/><Relationship Id="rId8" Type="http://schemas.openxmlformats.org/officeDocument/2006/relationships/image" Target="../media/image46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4" Type="http://schemas.openxmlformats.org/officeDocument/2006/relationships/image" Target="../media/image48.emf"/><Relationship Id="rId5" Type="http://schemas.openxmlformats.org/officeDocument/2006/relationships/oleObject" Target="../embeddings/oleObject92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93.bin"/><Relationship Id="rId8" Type="http://schemas.openxmlformats.org/officeDocument/2006/relationships/image" Target="../media/image46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8" Type="http://schemas.openxmlformats.org/officeDocument/2006/relationships/oleObject" Target="../embeddings/oleObject94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g.utexas.edu/sdc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oleObject" Target="../embeddings/oleObject4.bin"/><Relationship Id="rId9" Type="http://schemas.openxmlformats.org/officeDocument/2006/relationships/image" Target="../media/image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Papia Nandi-Dimitrova</a:t>
            </a:r>
            <a:br>
              <a:rPr lang="en-US" sz="2800" dirty="0" smtClean="0"/>
            </a:br>
            <a:r>
              <a:rPr lang="en-US" sz="1800" dirty="0" smtClean="0"/>
              <a:t>Department of Earth Science, Rice University</a:t>
            </a:r>
            <a:br>
              <a:rPr lang="en-US" sz="1800" dirty="0" smtClean="0"/>
            </a:br>
            <a:r>
              <a:rPr lang="en-US" sz="1800" dirty="0" smtClean="0"/>
              <a:t>6100 Main Street, Houston, TX 77005</a:t>
            </a:r>
            <a:br>
              <a:rPr lang="en-US" sz="1800" dirty="0" smtClean="0"/>
            </a:br>
            <a:r>
              <a:rPr lang="en-US" sz="1800" dirty="0" smtClean="0"/>
              <a:t>papia.nandi@rice.edu /  </a:t>
            </a:r>
            <a:r>
              <a:rPr lang="en-US" sz="1800" dirty="0" err="1" smtClean="0"/>
              <a:t>papia.nandi@bp.com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765301"/>
            <a:ext cx="6388100" cy="3771900"/>
          </a:xfrm>
        </p:spPr>
        <p:txBody>
          <a:bodyPr/>
          <a:lstStyle/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PhD. Candidate in Geophysics, Rice University	</a:t>
            </a:r>
          </a:p>
          <a:p>
            <a:pPr marL="457200" lvl="1" indent="0">
              <a:buNone/>
            </a:pPr>
            <a:r>
              <a:rPr lang="en-US" sz="2000" dirty="0" smtClean="0"/>
              <a:t>Seismic </a:t>
            </a:r>
            <a:r>
              <a:rPr lang="en-US" sz="2000" dirty="0"/>
              <a:t>Specialist Geophysicist, BP			  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Geophysicist </a:t>
            </a:r>
            <a:r>
              <a:rPr lang="en-US" sz="2000" dirty="0"/>
              <a:t>Interpreter, </a:t>
            </a:r>
            <a:r>
              <a:rPr lang="en-US" sz="2000" dirty="0" smtClean="0"/>
              <a:t>BP</a:t>
            </a:r>
          </a:p>
          <a:p>
            <a:pPr marL="457200" lvl="1" indent="0">
              <a:buNone/>
            </a:pPr>
            <a:r>
              <a:rPr lang="en-US" sz="2000" dirty="0" smtClean="0"/>
              <a:t>Intern, ConocoPhillips</a:t>
            </a:r>
          </a:p>
          <a:p>
            <a:pPr marL="457200" lvl="1" indent="0">
              <a:buNone/>
            </a:pPr>
            <a:r>
              <a:rPr lang="en-US" sz="2000" dirty="0" smtClean="0"/>
              <a:t>Intern, Chevron</a:t>
            </a:r>
            <a:r>
              <a:rPr lang="en-US" sz="2000" dirty="0"/>
              <a:t>					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MS Geophysics, University of Wyoming			</a:t>
            </a:r>
          </a:p>
          <a:p>
            <a:pPr marL="457200" lvl="1" indent="0">
              <a:buNone/>
            </a:pPr>
            <a:r>
              <a:rPr lang="en-US" sz="2000" dirty="0" smtClean="0"/>
              <a:t>Post-Baccalaureate Fellow, Lawrence Berkeley </a:t>
            </a:r>
            <a:r>
              <a:rPr lang="en-US" sz="2000" dirty="0" err="1" smtClean="0"/>
              <a:t>Natl</a:t>
            </a:r>
            <a:r>
              <a:rPr lang="en-US" sz="2000" dirty="0" smtClean="0"/>
              <a:t> Lab</a:t>
            </a:r>
          </a:p>
          <a:p>
            <a:pPr marL="457200" lvl="1" indent="0">
              <a:buNone/>
            </a:pPr>
            <a:r>
              <a:rPr lang="en-US" sz="2000" dirty="0" smtClean="0"/>
              <a:t>Consultant, National Center for Supercomputing </a:t>
            </a:r>
            <a:r>
              <a:rPr lang="en-US" sz="2000" dirty="0" err="1" smtClean="0"/>
              <a:t>Appl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BS Computer Science, University of Illinois	</a:t>
            </a:r>
          </a:p>
          <a:p>
            <a:pPr marL="457200" lvl="1" indent="0">
              <a:buNone/>
            </a:pPr>
            <a:r>
              <a:rPr lang="en-US" sz="2000" dirty="0" smtClean="0"/>
              <a:t>BS Finance, University of Illinois	</a:t>
            </a:r>
          </a:p>
          <a:p>
            <a:pPr marL="457200" lvl="1" indent="0">
              <a:buNone/>
            </a:pPr>
            <a:r>
              <a:rPr lang="en-US" sz="2000" dirty="0" smtClean="0"/>
              <a:t>					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1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2600" y="2133601"/>
            <a:ext cx="2476500" cy="2895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				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29300" y="2133601"/>
            <a:ext cx="2743200" cy="30225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Present</a:t>
            </a:r>
          </a:p>
          <a:p>
            <a:pPr marL="0" indent="0" algn="r">
              <a:buNone/>
            </a:pPr>
            <a:r>
              <a:rPr lang="en-US" sz="2000" dirty="0" smtClean="0"/>
              <a:t>2009-Present</a:t>
            </a:r>
          </a:p>
          <a:p>
            <a:pPr marL="0" indent="0" algn="r">
              <a:buNone/>
            </a:pPr>
            <a:r>
              <a:rPr lang="en-US" sz="2000" dirty="0" smtClean="0"/>
              <a:t>2006-2009</a:t>
            </a:r>
          </a:p>
          <a:p>
            <a:pPr marL="0" indent="0" algn="r">
              <a:buNone/>
            </a:pPr>
            <a:r>
              <a:rPr lang="en-US" sz="2000" dirty="0" smtClean="0"/>
              <a:t>2009</a:t>
            </a:r>
          </a:p>
          <a:p>
            <a:pPr marL="0" indent="0" algn="r">
              <a:buNone/>
            </a:pPr>
            <a:r>
              <a:rPr lang="en-US" sz="2000" dirty="0" smtClean="0"/>
              <a:t>2009</a:t>
            </a:r>
          </a:p>
          <a:p>
            <a:pPr marL="0" indent="0" algn="r">
              <a:buNone/>
            </a:pPr>
            <a:r>
              <a:rPr lang="en-US" sz="2000" dirty="0" smtClean="0"/>
              <a:t>2005</a:t>
            </a:r>
          </a:p>
          <a:p>
            <a:pPr marL="0" indent="0" algn="r">
              <a:buNone/>
            </a:pPr>
            <a:r>
              <a:rPr lang="en-US" sz="2000" dirty="0" smtClean="0"/>
              <a:t>2002-2003</a:t>
            </a:r>
          </a:p>
          <a:p>
            <a:pPr marL="0" indent="0" algn="r">
              <a:buNone/>
            </a:pPr>
            <a:r>
              <a:rPr lang="en-US" sz="2000" dirty="0" smtClean="0"/>
              <a:t>2002</a:t>
            </a:r>
          </a:p>
          <a:p>
            <a:pPr marL="0" indent="0" algn="r">
              <a:buNone/>
            </a:pPr>
            <a:r>
              <a:rPr lang="en-US" sz="2000" dirty="0" smtClean="0"/>
              <a:t>2002</a:t>
            </a:r>
          </a:p>
          <a:p>
            <a:pPr marL="0" indent="0" algn="r">
              <a:buNone/>
            </a:pPr>
            <a:r>
              <a:rPr lang="en-US" sz="2000" dirty="0" smtClean="0"/>
              <a:t>1997</a:t>
            </a:r>
          </a:p>
          <a:p>
            <a:pPr marL="0" indent="0" algn="r">
              <a:buNone/>
            </a:pPr>
            <a:endParaRPr lang="en-US" sz="2000" dirty="0" smtClean="0"/>
          </a:p>
          <a:p>
            <a:pPr marL="0" indent="0" algn="r">
              <a:buNone/>
            </a:pPr>
            <a:r>
              <a:rPr lang="en-US" sz="2000" dirty="0" smtClean="0"/>
              <a:t>		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7823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06742" y="19928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>
            <a:off x="4509767" y="1720389"/>
            <a:ext cx="239026" cy="317401"/>
          </a:xfrm>
          <a:prstGeom prst="irregularSeal1">
            <a:avLst/>
          </a:prstGeom>
          <a:solidFill>
            <a:srgbClr val="C8323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Merge 7"/>
          <p:cNvSpPr/>
          <p:nvPr/>
        </p:nvSpPr>
        <p:spPr>
          <a:xfrm>
            <a:off x="5108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22507" y="1555751"/>
            <a:ext cx="2181155" cy="1353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2006742" y="35279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</p:cNvCxnSpPr>
          <p:nvPr/>
        </p:nvCxnSpPr>
        <p:spPr>
          <a:xfrm flipH="1">
            <a:off x="3575782" y="20377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2" idx="2"/>
          </p:cNvCxnSpPr>
          <p:nvPr/>
        </p:nvCxnSpPr>
        <p:spPr>
          <a:xfrm flipH="1" flipV="1">
            <a:off x="3912375" y="19719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4370904" y="20377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65700" y="20377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Left Bracket 36"/>
          <p:cNvSpPr/>
          <p:nvPr/>
        </p:nvSpPr>
        <p:spPr>
          <a:xfrm>
            <a:off x="2324673" y="1426871"/>
            <a:ext cx="168076" cy="235198"/>
          </a:xfrm>
          <a:prstGeom prst="leftBracket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Merge 40"/>
          <p:cNvSpPr/>
          <p:nvPr/>
        </p:nvSpPr>
        <p:spPr>
          <a:xfrm>
            <a:off x="27630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Left Bracket 41"/>
          <p:cNvSpPr/>
          <p:nvPr/>
        </p:nvSpPr>
        <p:spPr>
          <a:xfrm flipH="1">
            <a:off x="4531181" y="1453442"/>
            <a:ext cx="144962" cy="235198"/>
          </a:xfrm>
          <a:prstGeom prst="leftBracket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800" smtClean="0">
                <a:solidFill>
                  <a:schemeClr val="bg2"/>
                </a:solidFill>
              </a:rPr>
              <a:t>10</a:t>
            </a:fld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8" name="Merge 27"/>
          <p:cNvSpPr/>
          <p:nvPr/>
        </p:nvSpPr>
        <p:spPr>
          <a:xfrm>
            <a:off x="32583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Merge 31"/>
          <p:cNvSpPr/>
          <p:nvPr/>
        </p:nvSpPr>
        <p:spPr>
          <a:xfrm>
            <a:off x="37536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5616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124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Merge 35"/>
          <p:cNvSpPr/>
          <p:nvPr/>
        </p:nvSpPr>
        <p:spPr>
          <a:xfrm>
            <a:off x="6607590" y="17729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Merge 37"/>
          <p:cNvSpPr/>
          <p:nvPr/>
        </p:nvSpPr>
        <p:spPr>
          <a:xfrm>
            <a:off x="2280468" y="1796450"/>
            <a:ext cx="317414" cy="188158"/>
          </a:xfrm>
          <a:prstGeom prst="flowChartMerge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629062" y="20377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7" idx="2"/>
          </p:cNvCxnSpPr>
          <p:nvPr/>
        </p:nvCxnSpPr>
        <p:spPr>
          <a:xfrm flipH="1">
            <a:off x="3984015" y="20377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29062" y="20070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0830" y="19719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29837" y="19656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32500" y="19973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423410" y="19928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66437" y="20377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68532" y="20070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964115" y="20119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2430709" y="20000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7" idx="2"/>
          </p:cNvCxnSpPr>
          <p:nvPr/>
        </p:nvCxnSpPr>
        <p:spPr>
          <a:xfrm flipH="1">
            <a:off x="3258368" y="20377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30763" y="4800600"/>
            <a:ext cx="155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 = offset</a:t>
            </a:r>
            <a:endParaRPr lang="en-US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3296468" y="1106077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83232"/>
                </a:solidFill>
              </a:rPr>
              <a:t>h</a:t>
            </a:r>
            <a:r>
              <a:rPr lang="en-US" sz="2400" baseline="-25000" dirty="0" smtClean="0">
                <a:solidFill>
                  <a:srgbClr val="C83232"/>
                </a:solidFill>
              </a:rPr>
              <a:t>1</a:t>
            </a:r>
            <a:endParaRPr lang="en-US" sz="2400" baseline="-25000" dirty="0">
              <a:solidFill>
                <a:srgbClr val="C8323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537" y="1092880"/>
            <a:ext cx="134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Shot </a:t>
            </a:r>
          </a:p>
          <a:p>
            <a:r>
              <a:rPr lang="en-US" sz="3200" dirty="0" smtClean="0"/>
              <a:t>Gather</a:t>
            </a:r>
            <a:endParaRPr lang="en-US" sz="3200" dirty="0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55" name="Rectangle 54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5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06742" y="19928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Merge 7"/>
          <p:cNvSpPr/>
          <p:nvPr/>
        </p:nvSpPr>
        <p:spPr>
          <a:xfrm>
            <a:off x="5108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22507" y="1555751"/>
            <a:ext cx="2181155" cy="1353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2006742" y="35279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575782" y="20377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2" idx="2"/>
          </p:cNvCxnSpPr>
          <p:nvPr/>
        </p:nvCxnSpPr>
        <p:spPr>
          <a:xfrm flipH="1" flipV="1">
            <a:off x="3912375" y="19719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370904" y="20377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65700" y="20377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Left Bracket 36"/>
          <p:cNvSpPr/>
          <p:nvPr/>
        </p:nvSpPr>
        <p:spPr>
          <a:xfrm>
            <a:off x="2324673" y="1426871"/>
            <a:ext cx="168076" cy="235198"/>
          </a:xfrm>
          <a:prstGeom prst="leftBracket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Merge 40"/>
          <p:cNvSpPr/>
          <p:nvPr/>
        </p:nvSpPr>
        <p:spPr>
          <a:xfrm>
            <a:off x="27630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Left Bracket 41"/>
          <p:cNvSpPr/>
          <p:nvPr/>
        </p:nvSpPr>
        <p:spPr>
          <a:xfrm flipH="1">
            <a:off x="4531181" y="1453442"/>
            <a:ext cx="144962" cy="235198"/>
          </a:xfrm>
          <a:prstGeom prst="leftBracket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800" smtClean="0">
                <a:solidFill>
                  <a:schemeClr val="bg2"/>
                </a:solidFill>
              </a:rPr>
              <a:t>11</a:t>
            </a:fld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8" name="Merge 27"/>
          <p:cNvSpPr/>
          <p:nvPr/>
        </p:nvSpPr>
        <p:spPr>
          <a:xfrm>
            <a:off x="32583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Merge 31"/>
          <p:cNvSpPr/>
          <p:nvPr/>
        </p:nvSpPr>
        <p:spPr>
          <a:xfrm>
            <a:off x="37536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5616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124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Merge 35"/>
          <p:cNvSpPr/>
          <p:nvPr/>
        </p:nvSpPr>
        <p:spPr>
          <a:xfrm>
            <a:off x="6607590" y="17729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629062" y="20377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984015" y="20377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29062" y="20070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0830" y="19719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29837" y="19656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32500" y="19973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423410" y="19928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66437" y="20377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68532" y="20070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964115" y="20119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2430709" y="20000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258368" y="20377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30763" y="4800600"/>
            <a:ext cx="3106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 = offset [1,2,3….n]</a:t>
            </a:r>
            <a:endParaRPr lang="en-US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3296468" y="1156877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873749" y="1250951"/>
            <a:ext cx="1691813" cy="1353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Left Bracket 39"/>
          <p:cNvSpPr/>
          <p:nvPr/>
        </p:nvSpPr>
        <p:spPr>
          <a:xfrm>
            <a:off x="2756473" y="1134771"/>
            <a:ext cx="168076" cy="235198"/>
          </a:xfrm>
          <a:prstGeom prst="leftBracket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Left Bracket 49"/>
          <p:cNvSpPr/>
          <p:nvPr/>
        </p:nvSpPr>
        <p:spPr>
          <a:xfrm flipH="1">
            <a:off x="4543881" y="1148642"/>
            <a:ext cx="144962" cy="235198"/>
          </a:xfrm>
          <a:prstGeom prst="leftBracket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309168" y="826677"/>
            <a:ext cx="45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</a:t>
            </a:r>
            <a:r>
              <a:rPr lang="en-US" sz="2400" baseline="-25000" dirty="0"/>
              <a:t>2</a:t>
            </a:r>
          </a:p>
        </p:txBody>
      </p:sp>
      <p:sp>
        <p:nvSpPr>
          <p:cNvPr id="56" name="Explosion 1 55"/>
          <p:cNvSpPr/>
          <p:nvPr/>
        </p:nvSpPr>
        <p:spPr>
          <a:xfrm>
            <a:off x="4509767" y="17203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8" name="Merge 57"/>
          <p:cNvSpPr/>
          <p:nvPr/>
        </p:nvSpPr>
        <p:spPr>
          <a:xfrm>
            <a:off x="2280468" y="1796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95537" y="1092880"/>
            <a:ext cx="134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Shot </a:t>
            </a:r>
          </a:p>
          <a:p>
            <a:r>
              <a:rPr lang="en-US" sz="3200" dirty="0" smtClean="0"/>
              <a:t>Gather</a:t>
            </a:r>
            <a:endParaRPr lang="en-US" sz="3200" dirty="0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61" name="Rectangle 60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06742" y="19928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>
            <a:off x="4509767" y="17203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Merge 7"/>
          <p:cNvSpPr/>
          <p:nvPr/>
        </p:nvSpPr>
        <p:spPr>
          <a:xfrm>
            <a:off x="5108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006742" y="35279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</p:cNvCxnSpPr>
          <p:nvPr/>
        </p:nvCxnSpPr>
        <p:spPr>
          <a:xfrm flipH="1">
            <a:off x="3575782" y="20377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2" idx="2"/>
          </p:cNvCxnSpPr>
          <p:nvPr/>
        </p:nvCxnSpPr>
        <p:spPr>
          <a:xfrm flipH="1" flipV="1">
            <a:off x="3912375" y="19719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4370904" y="20377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65700" y="20377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erge 40"/>
          <p:cNvSpPr/>
          <p:nvPr/>
        </p:nvSpPr>
        <p:spPr>
          <a:xfrm>
            <a:off x="27630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800" smtClean="0">
                <a:solidFill>
                  <a:schemeClr val="bg2"/>
                </a:solidFill>
              </a:rPr>
              <a:t>12</a:t>
            </a:fld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8" name="Merge 27"/>
          <p:cNvSpPr/>
          <p:nvPr/>
        </p:nvSpPr>
        <p:spPr>
          <a:xfrm>
            <a:off x="32583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Merge 31"/>
          <p:cNvSpPr/>
          <p:nvPr/>
        </p:nvSpPr>
        <p:spPr>
          <a:xfrm>
            <a:off x="37536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5616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124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Merge 35"/>
          <p:cNvSpPr/>
          <p:nvPr/>
        </p:nvSpPr>
        <p:spPr>
          <a:xfrm>
            <a:off x="6607590" y="17729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Merge 37"/>
          <p:cNvSpPr/>
          <p:nvPr/>
        </p:nvSpPr>
        <p:spPr>
          <a:xfrm>
            <a:off x="2280468" y="1796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629062" y="20377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7" idx="2"/>
          </p:cNvCxnSpPr>
          <p:nvPr/>
        </p:nvCxnSpPr>
        <p:spPr>
          <a:xfrm flipH="1">
            <a:off x="3984015" y="20377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29062" y="20070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0830" y="19719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29837" y="19656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32500" y="19973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423410" y="19928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66437" y="20377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68532" y="20070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964115" y="20119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2430709" y="20000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7" idx="2"/>
          </p:cNvCxnSpPr>
          <p:nvPr/>
        </p:nvCxnSpPr>
        <p:spPr>
          <a:xfrm flipH="1">
            <a:off x="3258368" y="20377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965700" y="1232476"/>
            <a:ext cx="0" cy="325062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530763" y="4800600"/>
            <a:ext cx="155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 = offset 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3193962" y="4394200"/>
            <a:ext cx="287064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choose a single offset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5537" y="1092880"/>
            <a:ext cx="134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Shot </a:t>
            </a:r>
          </a:p>
          <a:p>
            <a:r>
              <a:rPr lang="en-US" sz="3200" dirty="0" smtClean="0"/>
              <a:t>Gather</a:t>
            </a:r>
            <a:endParaRPr lang="en-US" sz="3200"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43" name="Rectangle 42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5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06742" y="19928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>
            <a:off x="4509767" y="17203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Merge 7"/>
          <p:cNvSpPr/>
          <p:nvPr/>
        </p:nvSpPr>
        <p:spPr>
          <a:xfrm>
            <a:off x="5108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006742" y="35279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</p:cNvCxnSpPr>
          <p:nvPr/>
        </p:nvCxnSpPr>
        <p:spPr>
          <a:xfrm flipH="1">
            <a:off x="3575782" y="20377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2" idx="2"/>
          </p:cNvCxnSpPr>
          <p:nvPr/>
        </p:nvCxnSpPr>
        <p:spPr>
          <a:xfrm flipH="1" flipV="1">
            <a:off x="3912375" y="19719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4370904" y="20377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65700" y="20377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erge 40"/>
          <p:cNvSpPr/>
          <p:nvPr/>
        </p:nvSpPr>
        <p:spPr>
          <a:xfrm>
            <a:off x="27630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800" smtClean="0">
                <a:solidFill>
                  <a:schemeClr val="bg2"/>
                </a:solidFill>
              </a:rPr>
              <a:t>13</a:t>
            </a:fld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8" name="Merge 27"/>
          <p:cNvSpPr/>
          <p:nvPr/>
        </p:nvSpPr>
        <p:spPr>
          <a:xfrm>
            <a:off x="32583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Merge 31"/>
          <p:cNvSpPr/>
          <p:nvPr/>
        </p:nvSpPr>
        <p:spPr>
          <a:xfrm>
            <a:off x="37536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5616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124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Merge 35"/>
          <p:cNvSpPr/>
          <p:nvPr/>
        </p:nvSpPr>
        <p:spPr>
          <a:xfrm>
            <a:off x="6607590" y="17729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Merge 37"/>
          <p:cNvSpPr/>
          <p:nvPr/>
        </p:nvSpPr>
        <p:spPr>
          <a:xfrm>
            <a:off x="2280468" y="1796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629062" y="20377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7" idx="2"/>
          </p:cNvCxnSpPr>
          <p:nvPr/>
        </p:nvCxnSpPr>
        <p:spPr>
          <a:xfrm flipH="1">
            <a:off x="3984015" y="20377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29062" y="20070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0830" y="19719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29837" y="19656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32500" y="19973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423410" y="19928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66437" y="20377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68532" y="20070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964115" y="20119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2430709" y="20000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7" idx="2"/>
          </p:cNvCxnSpPr>
          <p:nvPr/>
        </p:nvCxnSpPr>
        <p:spPr>
          <a:xfrm flipH="1">
            <a:off x="3258368" y="20377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965700" y="1720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530763" y="4800600"/>
            <a:ext cx="155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 = offset</a:t>
            </a:r>
            <a:endParaRPr lang="en-US" sz="2800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562242" y="24881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Explosion 1 39"/>
          <p:cNvSpPr/>
          <p:nvPr/>
        </p:nvSpPr>
        <p:spPr>
          <a:xfrm>
            <a:off x="4065267" y="22156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2" name="Merge 41"/>
          <p:cNvSpPr/>
          <p:nvPr/>
        </p:nvSpPr>
        <p:spPr>
          <a:xfrm>
            <a:off x="4664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3" name="Curved Connector 42"/>
          <p:cNvCxnSpPr/>
          <p:nvPr/>
        </p:nvCxnSpPr>
        <p:spPr>
          <a:xfrm flipV="1">
            <a:off x="1562242" y="40232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0" idx="2"/>
          </p:cNvCxnSpPr>
          <p:nvPr/>
        </p:nvCxnSpPr>
        <p:spPr>
          <a:xfrm flipH="1">
            <a:off x="3131282" y="25330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60" idx="2"/>
          </p:cNvCxnSpPr>
          <p:nvPr/>
        </p:nvCxnSpPr>
        <p:spPr>
          <a:xfrm flipH="1" flipV="1">
            <a:off x="3467875" y="24672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0" idx="2"/>
          </p:cNvCxnSpPr>
          <p:nvPr/>
        </p:nvCxnSpPr>
        <p:spPr>
          <a:xfrm flipH="1">
            <a:off x="3926404" y="25330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521200" y="25330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Merge 57"/>
          <p:cNvSpPr/>
          <p:nvPr/>
        </p:nvSpPr>
        <p:spPr>
          <a:xfrm>
            <a:off x="23185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Merge 58"/>
          <p:cNvSpPr/>
          <p:nvPr/>
        </p:nvSpPr>
        <p:spPr>
          <a:xfrm>
            <a:off x="28138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Merge 59"/>
          <p:cNvSpPr/>
          <p:nvPr/>
        </p:nvSpPr>
        <p:spPr>
          <a:xfrm>
            <a:off x="33091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Merge 60"/>
          <p:cNvSpPr/>
          <p:nvPr/>
        </p:nvSpPr>
        <p:spPr>
          <a:xfrm>
            <a:off x="5172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Merge 61"/>
          <p:cNvSpPr/>
          <p:nvPr/>
        </p:nvSpPr>
        <p:spPr>
          <a:xfrm>
            <a:off x="5680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Merge 62"/>
          <p:cNvSpPr/>
          <p:nvPr/>
        </p:nvSpPr>
        <p:spPr>
          <a:xfrm>
            <a:off x="6163090" y="22682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Merge 64"/>
          <p:cNvSpPr/>
          <p:nvPr/>
        </p:nvSpPr>
        <p:spPr>
          <a:xfrm>
            <a:off x="1835968" y="2291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4184562" y="25330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0" idx="2"/>
          </p:cNvCxnSpPr>
          <p:nvPr/>
        </p:nvCxnSpPr>
        <p:spPr>
          <a:xfrm flipH="1">
            <a:off x="3539515" y="25330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84562" y="25023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166330" y="24672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185337" y="24609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588000" y="24926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2978910" y="24881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4921937" y="25330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324032" y="25023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2519615" y="25072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1986209" y="24953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0" idx="2"/>
          </p:cNvCxnSpPr>
          <p:nvPr/>
        </p:nvCxnSpPr>
        <p:spPr>
          <a:xfrm flipH="1">
            <a:off x="2813868" y="25330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4445000" y="21140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193962" y="4394200"/>
            <a:ext cx="33356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choose a single offset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hich, for several shots,</a:t>
            </a:r>
            <a:endParaRPr lang="en-US" sz="2400" dirty="0"/>
          </a:p>
        </p:txBody>
      </p:sp>
      <p:sp>
        <p:nvSpPr>
          <p:cNvPr id="82" name="TextBox 81"/>
          <p:cNvSpPr txBox="1"/>
          <p:nvPr/>
        </p:nvSpPr>
        <p:spPr>
          <a:xfrm>
            <a:off x="495537" y="1092880"/>
            <a:ext cx="134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Shot </a:t>
            </a:r>
          </a:p>
          <a:p>
            <a:r>
              <a:rPr lang="en-US" sz="3200" dirty="0" smtClean="0"/>
              <a:t>Gather</a:t>
            </a:r>
            <a:endParaRPr lang="en-US" sz="3200" dirty="0"/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84" name="Rectangle 83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8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06742" y="19928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>
            <a:off x="4509767" y="17203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Merge 7"/>
          <p:cNvSpPr/>
          <p:nvPr/>
        </p:nvSpPr>
        <p:spPr>
          <a:xfrm>
            <a:off x="5108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006742" y="35279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</p:cNvCxnSpPr>
          <p:nvPr/>
        </p:nvCxnSpPr>
        <p:spPr>
          <a:xfrm flipH="1">
            <a:off x="3575782" y="20377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2" idx="2"/>
          </p:cNvCxnSpPr>
          <p:nvPr/>
        </p:nvCxnSpPr>
        <p:spPr>
          <a:xfrm flipH="1" flipV="1">
            <a:off x="3912375" y="19719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4370904" y="20377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65700" y="20377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erge 40"/>
          <p:cNvSpPr/>
          <p:nvPr/>
        </p:nvSpPr>
        <p:spPr>
          <a:xfrm>
            <a:off x="27630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800" smtClean="0">
                <a:solidFill>
                  <a:schemeClr val="bg2"/>
                </a:solidFill>
              </a:rPr>
              <a:t>14</a:t>
            </a:fld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8" name="Merge 27"/>
          <p:cNvSpPr/>
          <p:nvPr/>
        </p:nvSpPr>
        <p:spPr>
          <a:xfrm>
            <a:off x="32583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Merge 31"/>
          <p:cNvSpPr/>
          <p:nvPr/>
        </p:nvSpPr>
        <p:spPr>
          <a:xfrm>
            <a:off x="37536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5616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124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Merge 35"/>
          <p:cNvSpPr/>
          <p:nvPr/>
        </p:nvSpPr>
        <p:spPr>
          <a:xfrm>
            <a:off x="6607590" y="17729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Merge 37"/>
          <p:cNvSpPr/>
          <p:nvPr/>
        </p:nvSpPr>
        <p:spPr>
          <a:xfrm>
            <a:off x="2280468" y="1796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629062" y="20377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7" idx="2"/>
          </p:cNvCxnSpPr>
          <p:nvPr/>
        </p:nvCxnSpPr>
        <p:spPr>
          <a:xfrm flipH="1">
            <a:off x="3984015" y="20377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29062" y="20070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0830" y="19719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29837" y="19656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32500" y="19973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423410" y="19928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66437" y="20377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68532" y="20070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964115" y="20119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2430709" y="20000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7" idx="2"/>
          </p:cNvCxnSpPr>
          <p:nvPr/>
        </p:nvCxnSpPr>
        <p:spPr>
          <a:xfrm flipH="1">
            <a:off x="3258368" y="20377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965700" y="1720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530763" y="4800600"/>
            <a:ext cx="155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 = offset</a:t>
            </a:r>
            <a:endParaRPr lang="en-US" sz="2800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562242" y="24881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Explosion 1 39"/>
          <p:cNvSpPr/>
          <p:nvPr/>
        </p:nvSpPr>
        <p:spPr>
          <a:xfrm>
            <a:off x="4065267" y="22156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2" name="Merge 41"/>
          <p:cNvSpPr/>
          <p:nvPr/>
        </p:nvSpPr>
        <p:spPr>
          <a:xfrm>
            <a:off x="4664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3" name="Curved Connector 42"/>
          <p:cNvCxnSpPr/>
          <p:nvPr/>
        </p:nvCxnSpPr>
        <p:spPr>
          <a:xfrm flipV="1">
            <a:off x="1562242" y="40232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0" idx="2"/>
          </p:cNvCxnSpPr>
          <p:nvPr/>
        </p:nvCxnSpPr>
        <p:spPr>
          <a:xfrm flipH="1">
            <a:off x="3131282" y="25330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60" idx="2"/>
          </p:cNvCxnSpPr>
          <p:nvPr/>
        </p:nvCxnSpPr>
        <p:spPr>
          <a:xfrm flipH="1" flipV="1">
            <a:off x="3467875" y="24672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0" idx="2"/>
          </p:cNvCxnSpPr>
          <p:nvPr/>
        </p:nvCxnSpPr>
        <p:spPr>
          <a:xfrm flipH="1">
            <a:off x="3926404" y="25330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521200" y="25330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Merge 57"/>
          <p:cNvSpPr/>
          <p:nvPr/>
        </p:nvSpPr>
        <p:spPr>
          <a:xfrm>
            <a:off x="23185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Merge 58"/>
          <p:cNvSpPr/>
          <p:nvPr/>
        </p:nvSpPr>
        <p:spPr>
          <a:xfrm>
            <a:off x="28138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Merge 59"/>
          <p:cNvSpPr/>
          <p:nvPr/>
        </p:nvSpPr>
        <p:spPr>
          <a:xfrm>
            <a:off x="33091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Merge 60"/>
          <p:cNvSpPr/>
          <p:nvPr/>
        </p:nvSpPr>
        <p:spPr>
          <a:xfrm>
            <a:off x="5172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Merge 61"/>
          <p:cNvSpPr/>
          <p:nvPr/>
        </p:nvSpPr>
        <p:spPr>
          <a:xfrm>
            <a:off x="5680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Merge 62"/>
          <p:cNvSpPr/>
          <p:nvPr/>
        </p:nvSpPr>
        <p:spPr>
          <a:xfrm>
            <a:off x="6163090" y="22682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Merge 64"/>
          <p:cNvSpPr/>
          <p:nvPr/>
        </p:nvSpPr>
        <p:spPr>
          <a:xfrm>
            <a:off x="1835968" y="2291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4184562" y="25330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0" idx="2"/>
          </p:cNvCxnSpPr>
          <p:nvPr/>
        </p:nvCxnSpPr>
        <p:spPr>
          <a:xfrm flipH="1">
            <a:off x="3539515" y="25330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84562" y="25023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166330" y="24672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185337" y="24609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588000" y="24926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2978910" y="24881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4921937" y="25330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324032" y="25023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2519615" y="25072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1986209" y="24953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0" idx="2"/>
          </p:cNvCxnSpPr>
          <p:nvPr/>
        </p:nvCxnSpPr>
        <p:spPr>
          <a:xfrm flipH="1">
            <a:off x="2813868" y="25330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4445000" y="21140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565542" y="15483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Explosion 1 81"/>
          <p:cNvSpPr/>
          <p:nvPr/>
        </p:nvSpPr>
        <p:spPr>
          <a:xfrm>
            <a:off x="5068567" y="12758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3" name="Merge 82"/>
          <p:cNvSpPr/>
          <p:nvPr/>
        </p:nvSpPr>
        <p:spPr>
          <a:xfrm>
            <a:off x="5667790" y="13330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4" name="Curved Connector 83"/>
          <p:cNvCxnSpPr/>
          <p:nvPr/>
        </p:nvCxnSpPr>
        <p:spPr>
          <a:xfrm flipV="1">
            <a:off x="2565542" y="30834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2" idx="2"/>
          </p:cNvCxnSpPr>
          <p:nvPr/>
        </p:nvCxnSpPr>
        <p:spPr>
          <a:xfrm flipH="1">
            <a:off x="4134582" y="15932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endCxn id="91" idx="2"/>
          </p:cNvCxnSpPr>
          <p:nvPr/>
        </p:nvCxnSpPr>
        <p:spPr>
          <a:xfrm flipH="1" flipV="1">
            <a:off x="4471175" y="15274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82" idx="2"/>
          </p:cNvCxnSpPr>
          <p:nvPr/>
        </p:nvCxnSpPr>
        <p:spPr>
          <a:xfrm flipH="1">
            <a:off x="4929704" y="15932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5524500" y="15932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Merge 88"/>
          <p:cNvSpPr/>
          <p:nvPr/>
        </p:nvSpPr>
        <p:spPr>
          <a:xfrm>
            <a:off x="3321868" y="13392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Merge 89"/>
          <p:cNvSpPr/>
          <p:nvPr/>
        </p:nvSpPr>
        <p:spPr>
          <a:xfrm>
            <a:off x="3817168" y="13392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" name="Merge 90"/>
          <p:cNvSpPr/>
          <p:nvPr/>
        </p:nvSpPr>
        <p:spPr>
          <a:xfrm>
            <a:off x="4312468" y="13392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Merge 91"/>
          <p:cNvSpPr/>
          <p:nvPr/>
        </p:nvSpPr>
        <p:spPr>
          <a:xfrm>
            <a:off x="6175790" y="13330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Merge 92"/>
          <p:cNvSpPr/>
          <p:nvPr/>
        </p:nvSpPr>
        <p:spPr>
          <a:xfrm>
            <a:off x="6683790" y="13330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Merge 93"/>
          <p:cNvSpPr/>
          <p:nvPr/>
        </p:nvSpPr>
        <p:spPr>
          <a:xfrm>
            <a:off x="7166390" y="13284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" name="Merge 94"/>
          <p:cNvSpPr/>
          <p:nvPr/>
        </p:nvSpPr>
        <p:spPr>
          <a:xfrm>
            <a:off x="2839268" y="13519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>
            <a:off x="5187862" y="15932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2" idx="2"/>
          </p:cNvCxnSpPr>
          <p:nvPr/>
        </p:nvCxnSpPr>
        <p:spPr>
          <a:xfrm flipH="1">
            <a:off x="4542815" y="15932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187862" y="15625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169630" y="15274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5188637" y="15211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6591300" y="15528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 flipV="1">
            <a:off x="3982210" y="15483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925237" y="15932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6327332" y="15625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 flipV="1">
            <a:off x="3522915" y="15674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 flipV="1">
            <a:off x="2989509" y="15555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2" idx="2"/>
          </p:cNvCxnSpPr>
          <p:nvPr/>
        </p:nvCxnSpPr>
        <p:spPr>
          <a:xfrm flipH="1">
            <a:off x="3817168" y="15932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5524500" y="1168976"/>
            <a:ext cx="0" cy="2854303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193962" y="4394200"/>
            <a:ext cx="59786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choose a single offset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hich, for several shots, approximates a plane</a:t>
            </a:r>
          </a:p>
          <a:p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445000" y="12324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4483100" y="13848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4495800" y="15372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4483100" y="1702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4495800" y="1854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4495800" y="20071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4483100" y="21595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4470400" y="23119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4470400" y="2464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4470400" y="2616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4470400" y="27691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V="1">
            <a:off x="4470400" y="29215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4457700" y="30739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4470400" y="3226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4483100" y="3378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4495800" y="35311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4483100" y="36835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4445000" y="3861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4445000" y="4013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5118100" y="1593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5270500" y="1466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5422900" y="13266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4813300" y="18092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4686300" y="19616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572000" y="20251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495537" y="1092880"/>
            <a:ext cx="134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Shot </a:t>
            </a:r>
          </a:p>
          <a:p>
            <a:r>
              <a:rPr lang="en-US" sz="3200" dirty="0" smtClean="0"/>
              <a:t>Gather</a:t>
            </a:r>
            <a:endParaRPr lang="en-US" sz="3200" dirty="0"/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136" name="Rectangle 135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8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06742" y="19928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>
            <a:off x="4509767" y="17203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Merge 7"/>
          <p:cNvSpPr/>
          <p:nvPr/>
        </p:nvSpPr>
        <p:spPr>
          <a:xfrm>
            <a:off x="5108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006742" y="35279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</p:cNvCxnSpPr>
          <p:nvPr/>
        </p:nvCxnSpPr>
        <p:spPr>
          <a:xfrm flipH="1">
            <a:off x="3575782" y="20377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2" idx="2"/>
          </p:cNvCxnSpPr>
          <p:nvPr/>
        </p:nvCxnSpPr>
        <p:spPr>
          <a:xfrm flipH="1" flipV="1">
            <a:off x="3912375" y="19719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4370904" y="20377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65700" y="20377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erge 40"/>
          <p:cNvSpPr/>
          <p:nvPr/>
        </p:nvSpPr>
        <p:spPr>
          <a:xfrm>
            <a:off x="27630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800" smtClean="0">
                <a:solidFill>
                  <a:schemeClr val="bg2"/>
                </a:solidFill>
              </a:rPr>
              <a:t>15</a:t>
            </a:fld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537" y="1092880"/>
            <a:ext cx="134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Shot </a:t>
            </a:r>
          </a:p>
          <a:p>
            <a:r>
              <a:rPr lang="en-US" sz="3200" dirty="0" smtClean="0"/>
              <a:t>Gather</a:t>
            </a:r>
            <a:endParaRPr lang="en-US" sz="3200" dirty="0"/>
          </a:p>
        </p:txBody>
      </p:sp>
      <p:sp>
        <p:nvSpPr>
          <p:cNvPr id="28" name="Merge 27"/>
          <p:cNvSpPr/>
          <p:nvPr/>
        </p:nvSpPr>
        <p:spPr>
          <a:xfrm>
            <a:off x="32583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Merge 31"/>
          <p:cNvSpPr/>
          <p:nvPr/>
        </p:nvSpPr>
        <p:spPr>
          <a:xfrm>
            <a:off x="37536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5616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124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Merge 35"/>
          <p:cNvSpPr/>
          <p:nvPr/>
        </p:nvSpPr>
        <p:spPr>
          <a:xfrm>
            <a:off x="6607590" y="17729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Merge 37"/>
          <p:cNvSpPr/>
          <p:nvPr/>
        </p:nvSpPr>
        <p:spPr>
          <a:xfrm>
            <a:off x="2280468" y="1796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629062" y="20377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7" idx="2"/>
          </p:cNvCxnSpPr>
          <p:nvPr/>
        </p:nvCxnSpPr>
        <p:spPr>
          <a:xfrm flipH="1">
            <a:off x="3984015" y="20377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29062" y="20070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0830" y="19719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29837" y="19656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32500" y="19973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423410" y="19928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66437" y="20377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68532" y="20070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964115" y="20119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2430709" y="20000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7" idx="2"/>
          </p:cNvCxnSpPr>
          <p:nvPr/>
        </p:nvCxnSpPr>
        <p:spPr>
          <a:xfrm flipH="1">
            <a:off x="3258368" y="20377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965700" y="1720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530763" y="4800600"/>
            <a:ext cx="155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 = offset</a:t>
            </a:r>
            <a:endParaRPr lang="en-US" sz="2800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562242" y="24881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Explosion 1 39"/>
          <p:cNvSpPr/>
          <p:nvPr/>
        </p:nvSpPr>
        <p:spPr>
          <a:xfrm>
            <a:off x="4065267" y="22156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2" name="Merge 41"/>
          <p:cNvSpPr/>
          <p:nvPr/>
        </p:nvSpPr>
        <p:spPr>
          <a:xfrm>
            <a:off x="4664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3" name="Curved Connector 42"/>
          <p:cNvCxnSpPr/>
          <p:nvPr/>
        </p:nvCxnSpPr>
        <p:spPr>
          <a:xfrm flipV="1">
            <a:off x="1562242" y="40232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0" idx="2"/>
          </p:cNvCxnSpPr>
          <p:nvPr/>
        </p:nvCxnSpPr>
        <p:spPr>
          <a:xfrm flipH="1">
            <a:off x="3131282" y="25330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60" idx="2"/>
          </p:cNvCxnSpPr>
          <p:nvPr/>
        </p:nvCxnSpPr>
        <p:spPr>
          <a:xfrm flipH="1" flipV="1">
            <a:off x="3467875" y="24672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0" idx="2"/>
          </p:cNvCxnSpPr>
          <p:nvPr/>
        </p:nvCxnSpPr>
        <p:spPr>
          <a:xfrm flipH="1">
            <a:off x="3926404" y="25330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521200" y="25330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Merge 57"/>
          <p:cNvSpPr/>
          <p:nvPr/>
        </p:nvSpPr>
        <p:spPr>
          <a:xfrm>
            <a:off x="23185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Merge 58"/>
          <p:cNvSpPr/>
          <p:nvPr/>
        </p:nvSpPr>
        <p:spPr>
          <a:xfrm>
            <a:off x="28138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Merge 59"/>
          <p:cNvSpPr/>
          <p:nvPr/>
        </p:nvSpPr>
        <p:spPr>
          <a:xfrm>
            <a:off x="3309168" y="22790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Merge 60"/>
          <p:cNvSpPr/>
          <p:nvPr/>
        </p:nvSpPr>
        <p:spPr>
          <a:xfrm>
            <a:off x="5172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Merge 61"/>
          <p:cNvSpPr/>
          <p:nvPr/>
        </p:nvSpPr>
        <p:spPr>
          <a:xfrm>
            <a:off x="5680490" y="22728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Merge 62"/>
          <p:cNvSpPr/>
          <p:nvPr/>
        </p:nvSpPr>
        <p:spPr>
          <a:xfrm>
            <a:off x="6163090" y="22682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Merge 64"/>
          <p:cNvSpPr/>
          <p:nvPr/>
        </p:nvSpPr>
        <p:spPr>
          <a:xfrm>
            <a:off x="1835968" y="2291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4184562" y="25330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0" idx="2"/>
          </p:cNvCxnSpPr>
          <p:nvPr/>
        </p:nvCxnSpPr>
        <p:spPr>
          <a:xfrm flipH="1">
            <a:off x="3539515" y="25330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84562" y="25023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166330" y="24672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185337" y="24609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588000" y="24926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2978910" y="24881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4921937" y="25330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324032" y="25023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2519615" y="25072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1986209" y="24953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0" idx="2"/>
          </p:cNvCxnSpPr>
          <p:nvPr/>
        </p:nvCxnSpPr>
        <p:spPr>
          <a:xfrm flipH="1">
            <a:off x="2813868" y="25330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4445000" y="21140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565542" y="15483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Explosion 1 81"/>
          <p:cNvSpPr/>
          <p:nvPr/>
        </p:nvSpPr>
        <p:spPr>
          <a:xfrm>
            <a:off x="5068567" y="12758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3" name="Merge 82"/>
          <p:cNvSpPr/>
          <p:nvPr/>
        </p:nvSpPr>
        <p:spPr>
          <a:xfrm>
            <a:off x="5667790" y="13330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4" name="Curved Connector 83"/>
          <p:cNvCxnSpPr/>
          <p:nvPr/>
        </p:nvCxnSpPr>
        <p:spPr>
          <a:xfrm flipV="1">
            <a:off x="2565542" y="30834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2" idx="2"/>
          </p:cNvCxnSpPr>
          <p:nvPr/>
        </p:nvCxnSpPr>
        <p:spPr>
          <a:xfrm flipH="1">
            <a:off x="4134582" y="15932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endCxn id="91" idx="2"/>
          </p:cNvCxnSpPr>
          <p:nvPr/>
        </p:nvCxnSpPr>
        <p:spPr>
          <a:xfrm flipH="1" flipV="1">
            <a:off x="4471175" y="15274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82" idx="2"/>
          </p:cNvCxnSpPr>
          <p:nvPr/>
        </p:nvCxnSpPr>
        <p:spPr>
          <a:xfrm flipH="1">
            <a:off x="4929704" y="15932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5524500" y="15932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Merge 88"/>
          <p:cNvSpPr/>
          <p:nvPr/>
        </p:nvSpPr>
        <p:spPr>
          <a:xfrm>
            <a:off x="3321868" y="13392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Merge 89"/>
          <p:cNvSpPr/>
          <p:nvPr/>
        </p:nvSpPr>
        <p:spPr>
          <a:xfrm>
            <a:off x="3817168" y="13392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" name="Merge 90"/>
          <p:cNvSpPr/>
          <p:nvPr/>
        </p:nvSpPr>
        <p:spPr>
          <a:xfrm>
            <a:off x="4312468" y="13392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Merge 91"/>
          <p:cNvSpPr/>
          <p:nvPr/>
        </p:nvSpPr>
        <p:spPr>
          <a:xfrm>
            <a:off x="6175790" y="13330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Merge 92"/>
          <p:cNvSpPr/>
          <p:nvPr/>
        </p:nvSpPr>
        <p:spPr>
          <a:xfrm>
            <a:off x="6683790" y="13330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Merge 93"/>
          <p:cNvSpPr/>
          <p:nvPr/>
        </p:nvSpPr>
        <p:spPr>
          <a:xfrm>
            <a:off x="7166390" y="13284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" name="Merge 94"/>
          <p:cNvSpPr/>
          <p:nvPr/>
        </p:nvSpPr>
        <p:spPr>
          <a:xfrm>
            <a:off x="2839268" y="13519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>
            <a:off x="5187862" y="15932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2" idx="2"/>
          </p:cNvCxnSpPr>
          <p:nvPr/>
        </p:nvCxnSpPr>
        <p:spPr>
          <a:xfrm flipH="1">
            <a:off x="4542815" y="15932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187862" y="15625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169630" y="15274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5188637" y="15211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6591300" y="15528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 flipV="1">
            <a:off x="3982210" y="15483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925237" y="15932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6327332" y="15625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 flipV="1">
            <a:off x="3522915" y="15674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 flipV="1">
            <a:off x="2989509" y="15555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2" idx="2"/>
          </p:cNvCxnSpPr>
          <p:nvPr/>
        </p:nvCxnSpPr>
        <p:spPr>
          <a:xfrm flipH="1">
            <a:off x="3817168" y="15932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5524500" y="1168976"/>
            <a:ext cx="0" cy="2854303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193962" y="4394200"/>
            <a:ext cx="59786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choose a single offset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hich, for several shots, approximates a plane</a:t>
            </a:r>
          </a:p>
          <a:p>
            <a:r>
              <a:rPr lang="en-US" sz="2400" dirty="0" smtClean="0"/>
              <a:t>= an offset gather</a:t>
            </a:r>
          </a:p>
          <a:p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445000" y="12324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4483100" y="13848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4495800" y="15372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4483100" y="1702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4495800" y="1854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4495800" y="20071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4483100" y="21595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4470400" y="23119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4470400" y="2464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4470400" y="2616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4470400" y="27691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V="1">
            <a:off x="4470400" y="29215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4457700" y="30739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4470400" y="3226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4483100" y="3378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4495800" y="35311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4483100" y="36835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4445000" y="38613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4445000" y="4013776"/>
            <a:ext cx="1079500" cy="881614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5118100" y="1593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5270500" y="1466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5422900" y="13393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4813300" y="18092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4686300" y="19616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572000" y="2025189"/>
            <a:ext cx="16204" cy="2762711"/>
          </a:xfrm>
          <a:prstGeom prst="line">
            <a:avLst/>
          </a:prstGeom>
          <a:ln>
            <a:solidFill>
              <a:srgbClr val="C8323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135" name="Rectangle 134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7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o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4458" r="5234" b="6296"/>
          <a:stretch/>
        </p:blipFill>
        <p:spPr>
          <a:xfrm>
            <a:off x="359634" y="846015"/>
            <a:ext cx="6295165" cy="58722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16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4800" y="6388100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84065" y="975379"/>
            <a:ext cx="2023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hot gathers</a:t>
            </a:r>
            <a:endParaRPr lang="en-US" sz="2800" dirty="0"/>
          </a:p>
        </p:txBody>
      </p:sp>
      <p:pic>
        <p:nvPicPr>
          <p:cNvPr id="11" name="Picture 10" descr="sho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13604" r="70401" b="48248"/>
          <a:stretch/>
        </p:blipFill>
        <p:spPr>
          <a:xfrm>
            <a:off x="5676900" y="1523999"/>
            <a:ext cx="2743200" cy="4549913"/>
          </a:xfrm>
          <a:prstGeom prst="rect">
            <a:avLst/>
          </a:prstGeom>
          <a:ln w="38100" cmpd="sng">
            <a:solidFill>
              <a:srgbClr val="C83232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206500" y="1435100"/>
            <a:ext cx="876300" cy="2616200"/>
          </a:xfrm>
          <a:prstGeom prst="rect">
            <a:avLst/>
          </a:prstGeom>
          <a:noFill/>
          <a:ln w="38100" cmpd="sng">
            <a:solidFill>
              <a:srgbClr val="C832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35200" y="1319312"/>
            <a:ext cx="850900" cy="161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38400" y="96614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6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17</a:t>
            </a:fld>
            <a:endParaRPr lang="en-US" sz="1600" dirty="0">
              <a:solidFill>
                <a:srgbClr val="EEECE1"/>
              </a:solidFill>
            </a:endParaRPr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6153" r="3194" b="3930"/>
          <a:stretch/>
        </p:blipFill>
        <p:spPr>
          <a:xfrm>
            <a:off x="355600" y="1066800"/>
            <a:ext cx="8496300" cy="482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8900" y="1448749"/>
            <a:ext cx="3423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Offset gathers h=1350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231900" y="1828801"/>
            <a:ext cx="1003300" cy="25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3554" y="139360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168900" y="3086100"/>
            <a:ext cx="685800" cy="381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C83232"/>
                </a:solidFill>
              </a:rPr>
              <a:t>Proposed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08316" y="5612368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9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18</a:t>
            </a:fld>
            <a:endParaRPr lang="en-US" sz="1600" dirty="0">
              <a:solidFill>
                <a:srgbClr val="EEECE1"/>
              </a:solidFill>
            </a:endParaRPr>
          </a:p>
        </p:txBody>
      </p:sp>
      <p:pic>
        <p:nvPicPr>
          <p:cNvPr id="8" name="Picture 7" descr="h165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6137" r="3194" b="3939"/>
          <a:stretch/>
        </p:blipFill>
        <p:spPr>
          <a:xfrm>
            <a:off x="355600" y="1066800"/>
            <a:ext cx="8496300" cy="48387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168900" y="3086100"/>
            <a:ext cx="685800" cy="38100"/>
          </a:xfrm>
          <a:prstGeom prst="straightConnector1">
            <a:avLst/>
          </a:prstGeom>
          <a:ln>
            <a:solidFill>
              <a:srgbClr val="C8323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68900" y="1448749"/>
            <a:ext cx="3423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Offset gathers h=1650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Proposed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08316" y="5612368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2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19</a:t>
            </a:fld>
            <a:endParaRPr lang="en-US" sz="1600" dirty="0">
              <a:solidFill>
                <a:srgbClr val="EEECE1"/>
              </a:solidFill>
            </a:endParaRPr>
          </a:p>
        </p:txBody>
      </p:sp>
      <p:pic>
        <p:nvPicPr>
          <p:cNvPr id="10" name="Picture 9" descr="h195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4870" r="3194" b="4106"/>
          <a:stretch/>
        </p:blipFill>
        <p:spPr>
          <a:xfrm>
            <a:off x="381000" y="1003300"/>
            <a:ext cx="8496300" cy="4927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168900" y="3086100"/>
            <a:ext cx="685800" cy="38100"/>
          </a:xfrm>
          <a:prstGeom prst="straightConnector1">
            <a:avLst/>
          </a:prstGeom>
          <a:ln>
            <a:solidFill>
              <a:srgbClr val="C8323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68900" y="1448749"/>
            <a:ext cx="3423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Offset gathers h=1950</a:t>
            </a:r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Proposed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08316" y="5612368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9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Subsurface Imaging through Low-frequency Nonlinear Full Waveform Inversion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2</a:t>
            </a:fld>
            <a:endParaRPr lang="en-US" sz="1600">
              <a:solidFill>
                <a:srgbClr val="EEECE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2791480"/>
            <a:ext cx="348136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Papia Nandi-Dimitrova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u</a:t>
            </a:r>
            <a:r>
              <a:rPr lang="en-US" sz="2800" dirty="0" smtClean="0"/>
              <a:t>nder the direction of</a:t>
            </a:r>
          </a:p>
          <a:p>
            <a:pPr algn="ctr"/>
            <a:r>
              <a:rPr lang="en-US" sz="2800" dirty="0" smtClean="0"/>
              <a:t>William W. </a:t>
            </a:r>
            <a:r>
              <a:rPr lang="en-US" sz="2800" dirty="0" err="1" smtClean="0"/>
              <a:t>Symes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5911158"/>
            <a:ext cx="2057400" cy="810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5422484"/>
            <a:ext cx="939800" cy="12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20</a:t>
            </a:fld>
            <a:endParaRPr lang="en-US" sz="1600" dirty="0">
              <a:solidFill>
                <a:srgbClr val="EEECE1"/>
              </a:solidFill>
            </a:endParaRPr>
          </a:p>
        </p:txBody>
      </p:sp>
      <p:pic>
        <p:nvPicPr>
          <p:cNvPr id="10" name="Picture 9" descr="h195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4870" r="3194" b="4106"/>
          <a:stretch/>
        </p:blipFill>
        <p:spPr>
          <a:xfrm>
            <a:off x="381000" y="1003300"/>
            <a:ext cx="8496300" cy="492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" y="5918200"/>
            <a:ext cx="8367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this redundancy to estimate the long wavelength component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68900" y="3086100"/>
            <a:ext cx="685800" cy="38100"/>
          </a:xfrm>
          <a:prstGeom prst="straightConnector1">
            <a:avLst/>
          </a:prstGeom>
          <a:ln>
            <a:solidFill>
              <a:srgbClr val="C8323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8900" y="1448749"/>
            <a:ext cx="3423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Offset gathers h=1950</a:t>
            </a:r>
            <a:endParaRPr lang="en-US" sz="28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Proposed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08316" y="5612368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6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40450"/>
            <a:ext cx="2133600" cy="365125"/>
          </a:xfrm>
        </p:spPr>
        <p:txBody>
          <a:bodyPr/>
          <a:lstStyle/>
          <a:p>
            <a:fld id="{27EFAAFC-0091-1C48-9DA3-F6806F65A761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Screen Shot 2013-02-26 at 1.00.1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23442" r="21667" b="17854"/>
          <a:stretch/>
        </p:blipFill>
        <p:spPr>
          <a:xfrm>
            <a:off x="3502217" y="1366838"/>
            <a:ext cx="3045017" cy="2532062"/>
          </a:xfrm>
          <a:prstGeom prst="rect">
            <a:avLst/>
          </a:prstGeom>
        </p:spPr>
      </p:pic>
      <p:pic>
        <p:nvPicPr>
          <p:cNvPr id="7" name="Picture 6" descr="Screen Shot 2013-02-26 at 1.02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20036" r="22222" b="23664"/>
          <a:stretch/>
        </p:blipFill>
        <p:spPr>
          <a:xfrm>
            <a:off x="457200" y="1303338"/>
            <a:ext cx="3045017" cy="2620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0800" y="3835400"/>
            <a:ext cx="12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rue model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5000" y="3811032"/>
            <a:ext cx="156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inverted result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81649" y="2362200"/>
            <a:ext cx="210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Gauthier, et al. 1986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44831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C83232"/>
                </a:solidFill>
              </a:rPr>
              <a:t>low spatial frequency </a:t>
            </a:r>
            <a:r>
              <a:rPr lang="en-US" sz="2800" dirty="0" smtClean="0"/>
              <a:t>components of the model are hard to recover – they are non-linear to F[m]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6249084"/>
            <a:ext cx="754906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(also known as </a:t>
            </a:r>
            <a:r>
              <a:rPr lang="en-US" sz="2400" dirty="0" smtClean="0">
                <a:solidFill>
                  <a:srgbClr val="C83232"/>
                </a:solidFill>
              </a:rPr>
              <a:t>long wavelength, </a:t>
            </a:r>
            <a:r>
              <a:rPr lang="en-US" sz="2400" dirty="0" err="1" smtClean="0"/>
              <a:t>λ</a:t>
            </a:r>
            <a:r>
              <a:rPr lang="en-US" sz="2400" dirty="0" smtClean="0"/>
              <a:t>, or</a:t>
            </a:r>
            <a:r>
              <a:rPr lang="en-US" sz="2400" dirty="0" smtClean="0">
                <a:solidFill>
                  <a:srgbClr val="C83232"/>
                </a:solidFill>
              </a:rPr>
              <a:t> background velocity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100" y="850900"/>
            <a:ext cx="4356100" cy="617538"/>
          </a:xfrm>
        </p:spPr>
        <p:txBody>
          <a:bodyPr/>
          <a:lstStyle/>
          <a:p>
            <a:r>
              <a:rPr lang="en-US" sz="2800" dirty="0" smtClean="0"/>
              <a:t>FWI is an ill-posed problem</a:t>
            </a:r>
            <a:endParaRPr lang="en-US" sz="2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C83232"/>
                </a:solidFill>
              </a:rPr>
              <a:t>Traditional </a:t>
            </a:r>
            <a:r>
              <a:rPr lang="en-US" sz="3200" dirty="0" smtClean="0"/>
              <a:t>FWI challenges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2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40450"/>
            <a:ext cx="2133600" cy="365125"/>
          </a:xfrm>
        </p:spPr>
        <p:txBody>
          <a:bodyPr/>
          <a:lstStyle/>
          <a:p>
            <a:fld id="{27EFAAFC-0091-1C48-9DA3-F6806F65A761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10593" y="2039034"/>
            <a:ext cx="174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Sirgue</a:t>
            </a:r>
            <a:r>
              <a:rPr lang="en-US" dirty="0" smtClean="0"/>
              <a:t>, 2003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448310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C83232"/>
                </a:solidFill>
              </a:rPr>
              <a:t>low spatial frequency </a:t>
            </a:r>
            <a:r>
              <a:rPr lang="en-US" sz="2800" dirty="0" smtClean="0"/>
              <a:t>components of the model are hard to </a:t>
            </a:r>
            <a:r>
              <a:rPr lang="en-US" sz="2800" dirty="0"/>
              <a:t>recover– they are non-linear to F[m</a:t>
            </a:r>
            <a:r>
              <a:rPr lang="en-US" sz="2800" dirty="0" smtClean="0"/>
              <a:t>]</a:t>
            </a:r>
          </a:p>
          <a:p>
            <a:r>
              <a:rPr lang="en-US" sz="2800" dirty="0" smtClean="0"/>
              <a:t>This leads to the existence of many local minima in the solution space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6249084"/>
            <a:ext cx="754906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(also known as </a:t>
            </a:r>
            <a:r>
              <a:rPr lang="en-US" sz="2400" dirty="0" smtClean="0">
                <a:solidFill>
                  <a:srgbClr val="C83232"/>
                </a:solidFill>
              </a:rPr>
              <a:t>long wavelength, </a:t>
            </a:r>
            <a:r>
              <a:rPr lang="en-US" sz="2400" dirty="0" err="1" smtClean="0"/>
              <a:t>λ</a:t>
            </a:r>
            <a:r>
              <a:rPr lang="en-US" sz="2400" dirty="0" smtClean="0"/>
              <a:t>, or</a:t>
            </a:r>
            <a:r>
              <a:rPr lang="en-US" sz="2400" dirty="0" smtClean="0">
                <a:solidFill>
                  <a:srgbClr val="C83232"/>
                </a:solidFill>
              </a:rPr>
              <a:t> background velocity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4909" r="49259"/>
          <a:stretch/>
        </p:blipFill>
        <p:spPr bwMode="auto">
          <a:xfrm>
            <a:off x="431800" y="1300107"/>
            <a:ext cx="3327400" cy="324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6598" r="48754" b="3776"/>
          <a:stretch/>
        </p:blipFill>
        <p:spPr bwMode="auto">
          <a:xfrm>
            <a:off x="3926746" y="1300107"/>
            <a:ext cx="3533046" cy="318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challenges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308100" y="850900"/>
            <a:ext cx="4356100" cy="6175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FWI is an ill-posed problem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94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394200" y="2286000"/>
            <a:ext cx="6604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23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803970573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272764"/>
              </p:ext>
            </p:extLst>
          </p:nvPr>
        </p:nvGraphicFramePr>
        <p:xfrm>
          <a:off x="3505200" y="2108200"/>
          <a:ext cx="2058988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2" name="Equation" r:id="rId8" imgW="1054100" imgH="393700" progId="Equation.3">
                  <p:embed/>
                </p:oleObj>
              </mc:Choice>
              <mc:Fallback>
                <p:oleObj name="Equation" r:id="rId8" imgW="1054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5200" y="2108200"/>
                        <a:ext cx="2058988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C83232"/>
                </a:solidFill>
              </a:rPr>
              <a:t>Proposed</a:t>
            </a:r>
            <a:r>
              <a:rPr lang="en-US" sz="3200" dirty="0" smtClean="0"/>
              <a:t>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0948" y="2895600"/>
            <a:ext cx="363432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2"/>
                </a:solidFill>
              </a:rPr>
              <a:t>alter d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rgbClr val="C83232"/>
                </a:solidFill>
              </a:rPr>
              <a:t>add </a:t>
            </a:r>
            <a:r>
              <a:rPr lang="en-US" sz="2400" dirty="0" smtClean="0">
                <a:solidFill>
                  <a:srgbClr val="C83232"/>
                </a:solidFill>
              </a:rPr>
              <a:t>short </a:t>
            </a:r>
            <a:r>
              <a:rPr lang="en-US" sz="2400" dirty="0" err="1" smtClean="0">
                <a:solidFill>
                  <a:srgbClr val="C83232"/>
                </a:solidFill>
              </a:rPr>
              <a:t>λ</a:t>
            </a:r>
            <a:r>
              <a:rPr lang="en-US" sz="2400" dirty="0" smtClean="0">
                <a:solidFill>
                  <a:srgbClr val="C83232"/>
                </a:solidFill>
              </a:rPr>
              <a:t> component: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4900" y="2959100"/>
            <a:ext cx="307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 err="1" smtClean="0"/>
              <a:t>Symes</a:t>
            </a:r>
            <a:r>
              <a:rPr lang="en-US" dirty="0" smtClean="0"/>
              <a:t> &amp; </a:t>
            </a:r>
            <a:r>
              <a:rPr lang="en-US" dirty="0" err="1" smtClean="0"/>
              <a:t>Carrazone</a:t>
            </a:r>
            <a:r>
              <a:rPr lang="en-US" dirty="0" smtClean="0"/>
              <a:t>, 1991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363384"/>
            <a:ext cx="694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(also known as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reflectivity</a:t>
            </a:r>
            <a:r>
              <a:rPr lang="en-US" sz="2400" dirty="0" smtClean="0">
                <a:solidFill>
                  <a:srgbClr val="000000"/>
                </a:solidFill>
              </a:rPr>
              <a:t>, or </a:t>
            </a:r>
            <a:r>
              <a:rPr lang="en-US" sz="2400" dirty="0" smtClean="0"/>
              <a:t>the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scattered </a:t>
            </a:r>
            <a:r>
              <a:rPr lang="en-US" sz="2400" dirty="0" err="1" smtClean="0">
                <a:solidFill>
                  <a:srgbClr val="000000"/>
                </a:solidFill>
              </a:rPr>
              <a:t>wavefield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504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394200" y="2286000"/>
            <a:ext cx="6604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24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806300044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987792"/>
              </p:ext>
            </p:extLst>
          </p:nvPr>
        </p:nvGraphicFramePr>
        <p:xfrm>
          <a:off x="3381375" y="2108200"/>
          <a:ext cx="2306638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9" name="Equation" r:id="rId8" imgW="1181100" imgH="393700" progId="Equation.3">
                  <p:embed/>
                </p:oleObj>
              </mc:Choice>
              <mc:Fallback>
                <p:oleObj name="Equation" r:id="rId8" imgW="1181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81375" y="2108200"/>
                        <a:ext cx="2306638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0948" y="2895600"/>
            <a:ext cx="3813865" cy="1200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2"/>
                </a:solidFill>
              </a:rPr>
              <a:t>alter d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/>
                </a:solidFill>
              </a:rPr>
              <a:t>add </a:t>
            </a:r>
            <a:r>
              <a:rPr lang="en-US" sz="2400" dirty="0" smtClean="0">
                <a:solidFill>
                  <a:schemeClr val="tx2"/>
                </a:solidFill>
              </a:rPr>
              <a:t>short </a:t>
            </a:r>
            <a:r>
              <a:rPr lang="en-US" sz="2400" dirty="0" err="1" smtClean="0">
                <a:solidFill>
                  <a:schemeClr val="tx2"/>
                </a:solidFill>
              </a:rPr>
              <a:t>λ</a:t>
            </a:r>
            <a:r>
              <a:rPr lang="en-US" sz="2400" dirty="0" smtClean="0">
                <a:solidFill>
                  <a:schemeClr val="tx2"/>
                </a:solidFill>
              </a:rPr>
              <a:t> component: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>
                <a:solidFill>
                  <a:srgbClr val="C83232"/>
                </a:solidFill>
              </a:rPr>
              <a:t>a</a:t>
            </a:r>
            <a:r>
              <a:rPr lang="en-US" sz="2400" dirty="0" smtClean="0">
                <a:solidFill>
                  <a:srgbClr val="C83232"/>
                </a:solidFill>
              </a:rPr>
              <a:t>dd a dimension to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4400" y="2311400"/>
            <a:ext cx="2667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63500" y="6020484"/>
            <a:ext cx="91015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(also known as </a:t>
            </a:r>
            <a:r>
              <a:rPr lang="en-US" sz="2400" dirty="0">
                <a:solidFill>
                  <a:srgbClr val="C83232"/>
                </a:solidFill>
              </a:rPr>
              <a:t>extended </a:t>
            </a:r>
            <a:r>
              <a:rPr lang="en-US" sz="2400" dirty="0" smtClean="0">
                <a:solidFill>
                  <a:srgbClr val="C83232"/>
                </a:solidFill>
              </a:rPr>
              <a:t>modeling </a:t>
            </a:r>
          </a:p>
          <a:p>
            <a:r>
              <a:rPr lang="en-US" sz="2400" dirty="0" smtClean="0"/>
              <a:t>and is part of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differential semblance optimization</a:t>
            </a:r>
            <a:r>
              <a:rPr lang="en-US" sz="2400" dirty="0" smtClean="0"/>
              <a:t> or DSO)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84900" y="2959100"/>
            <a:ext cx="307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 err="1" smtClean="0"/>
              <a:t>Symes</a:t>
            </a:r>
            <a:r>
              <a:rPr lang="en-US" dirty="0" smtClean="0"/>
              <a:t> &amp; </a:t>
            </a:r>
            <a:r>
              <a:rPr lang="en-US" dirty="0" err="1" smtClean="0"/>
              <a:t>Carrazone</a:t>
            </a:r>
            <a:r>
              <a:rPr lang="en-US" dirty="0" smtClean="0"/>
              <a:t>, 1991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0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25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459755502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501037"/>
              </p:ext>
            </p:extLst>
          </p:nvPr>
        </p:nvGraphicFramePr>
        <p:xfrm>
          <a:off x="3221038" y="2108200"/>
          <a:ext cx="26289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6" name="Equation" r:id="rId8" imgW="1346200" imgH="393700" progId="Equation.3">
                  <p:embed/>
                </p:oleObj>
              </mc:Choice>
              <mc:Fallback>
                <p:oleObj name="Equation" r:id="rId8" imgW="1346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21038" y="2108200"/>
                        <a:ext cx="2628900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0948" y="2895600"/>
            <a:ext cx="410881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2"/>
                </a:solidFill>
              </a:rPr>
              <a:t>alter d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/>
                </a:solidFill>
              </a:rPr>
              <a:t>add </a:t>
            </a:r>
            <a:r>
              <a:rPr lang="en-US" sz="2400" dirty="0" smtClean="0">
                <a:solidFill>
                  <a:schemeClr val="tx2"/>
                </a:solidFill>
              </a:rPr>
              <a:t>short </a:t>
            </a:r>
            <a:r>
              <a:rPr lang="en-US" sz="2400" dirty="0" err="1" smtClean="0">
                <a:solidFill>
                  <a:schemeClr val="tx2"/>
                </a:solidFill>
              </a:rPr>
              <a:t>λ</a:t>
            </a:r>
            <a:r>
              <a:rPr lang="en-US" sz="2400" dirty="0" smtClean="0">
                <a:solidFill>
                  <a:schemeClr val="tx2"/>
                </a:solidFill>
              </a:rPr>
              <a:t> component: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</a:t>
            </a:r>
            <a:r>
              <a:rPr lang="en-US" sz="2400" dirty="0" smtClean="0">
                <a:solidFill>
                  <a:schemeClr val="tx2"/>
                </a:solidFill>
              </a:rPr>
              <a:t>dd a dimension to m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C83232"/>
                </a:solidFill>
              </a:rPr>
              <a:t>invert each h</a:t>
            </a:r>
            <a:r>
              <a:rPr lang="en-US" sz="2400" dirty="0">
                <a:solidFill>
                  <a:srgbClr val="C83232"/>
                </a:solidFill>
              </a:rPr>
              <a:t> </a:t>
            </a:r>
            <a:r>
              <a:rPr lang="en-US" sz="2400" dirty="0" smtClean="0">
                <a:solidFill>
                  <a:srgbClr val="C83232"/>
                </a:solidFill>
              </a:rPr>
              <a:t>separately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4200" y="2286000"/>
            <a:ext cx="6604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46700" y="2311400"/>
            <a:ext cx="2667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84900" y="2959100"/>
            <a:ext cx="307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 err="1" smtClean="0"/>
              <a:t>Symes</a:t>
            </a:r>
            <a:r>
              <a:rPr lang="en-US" dirty="0" smtClean="0"/>
              <a:t> &amp; </a:t>
            </a:r>
            <a:r>
              <a:rPr lang="en-US" dirty="0" err="1" smtClean="0"/>
              <a:t>Carrazone</a:t>
            </a:r>
            <a:r>
              <a:rPr lang="en-US" dirty="0" smtClean="0"/>
              <a:t>, 1991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2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783253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5" name="Equation" r:id="rId4" imgW="800100" imgH="203200" progId="Equation.3">
                  <p:embed/>
                </p:oleObj>
              </mc:Choice>
              <mc:Fallback>
                <p:oleObj name="Equation" r:id="rId4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311400" y="23876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pic>
        <p:nvPicPr>
          <p:cNvPr id="6" name="Picture 5" descr="h1650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6018" r="3332" b="3585"/>
          <a:stretch/>
        </p:blipFill>
        <p:spPr>
          <a:xfrm>
            <a:off x="952499" y="1689100"/>
            <a:ext cx="4342529" cy="24638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580921"/>
              </p:ext>
            </p:extLst>
          </p:nvPr>
        </p:nvGraphicFramePr>
        <p:xfrm>
          <a:off x="6072188" y="1806575"/>
          <a:ext cx="16573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10" name="Equation" r:id="rId5" imgW="850900" imgH="203200" progId="Equation.3">
                  <p:embed/>
                </p:oleObj>
              </mc:Choice>
              <mc:Fallback>
                <p:oleObj name="Equation" r:id="rId5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2188" y="1806575"/>
                        <a:ext cx="16573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175395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11" name="Equation" r:id="rId7" imgW="800100" imgH="203200" progId="Equation.3">
                  <p:embed/>
                </p:oleObj>
              </mc:Choice>
              <mc:Fallback>
                <p:oleObj name="Equation" r:id="rId7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>
            <a:off x="5372100" y="1847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32100" y="29972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1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pic>
        <p:nvPicPr>
          <p:cNvPr id="6" name="Picture 5" descr="h1650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6018" r="3332" b="3585"/>
          <a:stretch/>
        </p:blipFill>
        <p:spPr>
          <a:xfrm>
            <a:off x="952499" y="1689100"/>
            <a:ext cx="4342529" cy="24638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050867"/>
              </p:ext>
            </p:extLst>
          </p:nvPr>
        </p:nvGraphicFramePr>
        <p:xfrm>
          <a:off x="6072188" y="1806575"/>
          <a:ext cx="16573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6" name="Equation" r:id="rId5" imgW="850900" imgH="203200" progId="Equation.3">
                  <p:embed/>
                </p:oleObj>
              </mc:Choice>
              <mc:Fallback>
                <p:oleObj name="Equation" r:id="rId5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2188" y="1806575"/>
                        <a:ext cx="16573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170873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7" name="Equation" r:id="rId7" imgW="800100" imgH="203200" progId="Equation.3">
                  <p:embed/>
                </p:oleObj>
              </mc:Choice>
              <mc:Fallback>
                <p:oleObj name="Equation" r:id="rId7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>
            <a:off x="5372100" y="1847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04000" y="2133600"/>
            <a:ext cx="61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</a:t>
            </a:r>
            <a:endParaRPr lang="en-US" sz="28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32100" y="29972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1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pic>
        <p:nvPicPr>
          <p:cNvPr id="6" name="Picture 5" descr="h1650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6018" r="3332" b="3585"/>
          <a:stretch/>
        </p:blipFill>
        <p:spPr>
          <a:xfrm>
            <a:off x="952499" y="1689100"/>
            <a:ext cx="4342529" cy="2463800"/>
          </a:xfrm>
          <a:prstGeom prst="rect">
            <a:avLst/>
          </a:prstGeom>
        </p:spPr>
      </p:pic>
      <p:pic>
        <p:nvPicPr>
          <p:cNvPr id="7" name="Picture 6" descr="h1950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864" r="2639" b="4285"/>
          <a:stretch/>
        </p:blipFill>
        <p:spPr>
          <a:xfrm>
            <a:off x="1473199" y="2260600"/>
            <a:ext cx="4342529" cy="2463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02542"/>
              </p:ext>
            </p:extLst>
          </p:nvPr>
        </p:nvGraphicFramePr>
        <p:xfrm>
          <a:off x="6702425" y="2809875"/>
          <a:ext cx="165893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1" name="Equation" r:id="rId6" imgW="850900" imgH="215900" progId="Equation.3">
                  <p:embed/>
                </p:oleObj>
              </mc:Choice>
              <mc:Fallback>
                <p:oleObj name="Equation" r:id="rId6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2425" y="2809875"/>
                        <a:ext cx="165893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494329"/>
              </p:ext>
            </p:extLst>
          </p:nvPr>
        </p:nvGraphicFramePr>
        <p:xfrm>
          <a:off x="6072188" y="1806575"/>
          <a:ext cx="16573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2" name="Equation" r:id="rId8" imgW="850900" imgH="203200" progId="Equation.3">
                  <p:embed/>
                </p:oleObj>
              </mc:Choice>
              <mc:Fallback>
                <p:oleObj name="Equation" r:id="rId8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2188" y="1806575"/>
                        <a:ext cx="16573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276376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3" name="Equation" r:id="rId10" imgW="800100" imgH="203200" progId="Equation.3">
                  <p:embed/>
                </p:oleObj>
              </mc:Choice>
              <mc:Fallback>
                <p:oleObj name="Equation" r:id="rId10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5956300" y="2870200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72100" y="1847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04000" y="2133600"/>
            <a:ext cx="61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3479800" y="35814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5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1200"/>
            <a:ext cx="8229600" cy="2057401"/>
          </a:xfrm>
        </p:spPr>
        <p:txBody>
          <a:bodyPr/>
          <a:lstStyle/>
          <a:p>
            <a:endParaRPr lang="en-US" sz="1200" dirty="0" smtClean="0"/>
          </a:p>
          <a:p>
            <a:pPr marL="0" indent="0">
              <a:buNone/>
            </a:pPr>
            <a:r>
              <a:rPr lang="en-US" sz="2800" dirty="0" smtClean="0"/>
              <a:t>Imaging the subsurface involves many unknowns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/>
              <a:t>Inversion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5694716">
            <a:off x="1020670" y="3055186"/>
            <a:ext cx="762632" cy="712891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urved Connector 26"/>
          <p:cNvCxnSpPr/>
          <p:nvPr/>
        </p:nvCxnSpPr>
        <p:spPr>
          <a:xfrm>
            <a:off x="1244600" y="4622800"/>
            <a:ext cx="6591300" cy="508000"/>
          </a:xfrm>
          <a:prstGeom prst="curvedConnector3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40907" y="5346700"/>
            <a:ext cx="6594993" cy="127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91707" y="5613400"/>
            <a:ext cx="6594993" cy="127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1707" y="5905500"/>
            <a:ext cx="6544193" cy="2667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>
            <a:off x="1282700" y="4330700"/>
            <a:ext cx="6591300" cy="508000"/>
          </a:xfrm>
          <a:prstGeom prst="curvedConnector3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>
            <a:off x="1282700" y="3975100"/>
            <a:ext cx="6591300" cy="508000"/>
          </a:xfrm>
          <a:prstGeom prst="curvedConnector3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c 32"/>
          <p:cNvSpPr/>
          <p:nvPr/>
        </p:nvSpPr>
        <p:spPr>
          <a:xfrm rot="5694716">
            <a:off x="1026575" y="3046816"/>
            <a:ext cx="920746" cy="840568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 rot="512006">
            <a:off x="1561468" y="3517900"/>
            <a:ext cx="914400" cy="9144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 rot="512006">
            <a:off x="1522358" y="3297781"/>
            <a:ext cx="1184469" cy="109212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 rot="512006">
            <a:off x="1422969" y="3006959"/>
            <a:ext cx="1522229" cy="1499161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/>
          <p:cNvSpPr/>
          <p:nvPr/>
        </p:nvSpPr>
        <p:spPr>
          <a:xfrm rot="5694716">
            <a:off x="1058330" y="3096042"/>
            <a:ext cx="509599" cy="58908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486359" y="1816100"/>
            <a:ext cx="877722" cy="2387600"/>
          </a:xfrm>
          <a:custGeom>
            <a:avLst/>
            <a:gdLst>
              <a:gd name="connsiteX0" fmla="*/ 342941 w 877722"/>
              <a:gd name="connsiteY0" fmla="*/ 0 h 2387600"/>
              <a:gd name="connsiteX1" fmla="*/ 355641 w 877722"/>
              <a:gd name="connsiteY1" fmla="*/ 330200 h 2387600"/>
              <a:gd name="connsiteX2" fmla="*/ 469941 w 877722"/>
              <a:gd name="connsiteY2" fmla="*/ 355600 h 2387600"/>
              <a:gd name="connsiteX3" fmla="*/ 876341 w 877722"/>
              <a:gd name="connsiteY3" fmla="*/ 431800 h 2387600"/>
              <a:gd name="connsiteX4" fmla="*/ 584241 w 877722"/>
              <a:gd name="connsiteY4" fmla="*/ 444500 h 2387600"/>
              <a:gd name="connsiteX5" fmla="*/ 101641 w 877722"/>
              <a:gd name="connsiteY5" fmla="*/ 444500 h 2387600"/>
              <a:gd name="connsiteX6" fmla="*/ 25441 w 877722"/>
              <a:gd name="connsiteY6" fmla="*/ 508000 h 2387600"/>
              <a:gd name="connsiteX7" fmla="*/ 355641 w 877722"/>
              <a:gd name="connsiteY7" fmla="*/ 558800 h 2387600"/>
              <a:gd name="connsiteX8" fmla="*/ 596941 w 877722"/>
              <a:gd name="connsiteY8" fmla="*/ 635000 h 2387600"/>
              <a:gd name="connsiteX9" fmla="*/ 469941 w 877722"/>
              <a:gd name="connsiteY9" fmla="*/ 698500 h 2387600"/>
              <a:gd name="connsiteX10" fmla="*/ 381041 w 877722"/>
              <a:gd name="connsiteY10" fmla="*/ 711200 h 2387600"/>
              <a:gd name="connsiteX11" fmla="*/ 381041 w 877722"/>
              <a:gd name="connsiteY11" fmla="*/ 774700 h 2387600"/>
              <a:gd name="connsiteX12" fmla="*/ 381041 w 877722"/>
              <a:gd name="connsiteY12" fmla="*/ 1003300 h 2387600"/>
              <a:gd name="connsiteX13" fmla="*/ 381041 w 877722"/>
              <a:gd name="connsiteY13" fmla="*/ 1168400 h 2387600"/>
              <a:gd name="connsiteX14" fmla="*/ 41 w 877722"/>
              <a:gd name="connsiteY14" fmla="*/ 1219200 h 2387600"/>
              <a:gd name="connsiteX15" fmla="*/ 406441 w 877722"/>
              <a:gd name="connsiteY15" fmla="*/ 1282700 h 2387600"/>
              <a:gd name="connsiteX16" fmla="*/ 673141 w 877722"/>
              <a:gd name="connsiteY16" fmla="*/ 1371600 h 2387600"/>
              <a:gd name="connsiteX17" fmla="*/ 393741 w 877722"/>
              <a:gd name="connsiteY17" fmla="*/ 1397000 h 2387600"/>
              <a:gd name="connsiteX18" fmla="*/ 101641 w 877722"/>
              <a:gd name="connsiteY18" fmla="*/ 1473200 h 2387600"/>
              <a:gd name="connsiteX19" fmla="*/ 368341 w 877722"/>
              <a:gd name="connsiteY19" fmla="*/ 1498600 h 2387600"/>
              <a:gd name="connsiteX20" fmla="*/ 431841 w 877722"/>
              <a:gd name="connsiteY20" fmla="*/ 1714500 h 2387600"/>
              <a:gd name="connsiteX21" fmla="*/ 431841 w 877722"/>
              <a:gd name="connsiteY21" fmla="*/ 2171700 h 2387600"/>
              <a:gd name="connsiteX22" fmla="*/ 419141 w 877722"/>
              <a:gd name="connsiteY22" fmla="*/ 2387600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77722" h="2387600">
                <a:moveTo>
                  <a:pt x="342941" y="0"/>
                </a:moveTo>
                <a:cubicBezTo>
                  <a:pt x="338707" y="135466"/>
                  <a:pt x="334474" y="270933"/>
                  <a:pt x="355641" y="330200"/>
                </a:cubicBezTo>
                <a:cubicBezTo>
                  <a:pt x="376808" y="389467"/>
                  <a:pt x="469941" y="355600"/>
                  <a:pt x="469941" y="355600"/>
                </a:cubicBezTo>
                <a:cubicBezTo>
                  <a:pt x="556724" y="372533"/>
                  <a:pt x="857291" y="416983"/>
                  <a:pt x="876341" y="431800"/>
                </a:cubicBezTo>
                <a:cubicBezTo>
                  <a:pt x="895391" y="446617"/>
                  <a:pt x="713358" y="442383"/>
                  <a:pt x="584241" y="444500"/>
                </a:cubicBezTo>
                <a:cubicBezTo>
                  <a:pt x="455124" y="446617"/>
                  <a:pt x="194774" y="433917"/>
                  <a:pt x="101641" y="444500"/>
                </a:cubicBezTo>
                <a:cubicBezTo>
                  <a:pt x="8508" y="455083"/>
                  <a:pt x="-16892" y="488950"/>
                  <a:pt x="25441" y="508000"/>
                </a:cubicBezTo>
                <a:cubicBezTo>
                  <a:pt x="67774" y="527050"/>
                  <a:pt x="260391" y="537633"/>
                  <a:pt x="355641" y="558800"/>
                </a:cubicBezTo>
                <a:cubicBezTo>
                  <a:pt x="450891" y="579967"/>
                  <a:pt x="577891" y="611717"/>
                  <a:pt x="596941" y="635000"/>
                </a:cubicBezTo>
                <a:cubicBezTo>
                  <a:pt x="615991" y="658283"/>
                  <a:pt x="505924" y="685800"/>
                  <a:pt x="469941" y="698500"/>
                </a:cubicBezTo>
                <a:cubicBezTo>
                  <a:pt x="433958" y="711200"/>
                  <a:pt x="395858" y="698500"/>
                  <a:pt x="381041" y="711200"/>
                </a:cubicBezTo>
                <a:cubicBezTo>
                  <a:pt x="366224" y="723900"/>
                  <a:pt x="381041" y="774700"/>
                  <a:pt x="381041" y="774700"/>
                </a:cubicBezTo>
                <a:lnTo>
                  <a:pt x="381041" y="1003300"/>
                </a:lnTo>
                <a:cubicBezTo>
                  <a:pt x="381041" y="1068917"/>
                  <a:pt x="444541" y="1132417"/>
                  <a:pt x="381041" y="1168400"/>
                </a:cubicBezTo>
                <a:cubicBezTo>
                  <a:pt x="317541" y="1204383"/>
                  <a:pt x="-4192" y="1200150"/>
                  <a:pt x="41" y="1219200"/>
                </a:cubicBezTo>
                <a:cubicBezTo>
                  <a:pt x="4274" y="1238250"/>
                  <a:pt x="294258" y="1257300"/>
                  <a:pt x="406441" y="1282700"/>
                </a:cubicBezTo>
                <a:cubicBezTo>
                  <a:pt x="518624" y="1308100"/>
                  <a:pt x="675258" y="1352550"/>
                  <a:pt x="673141" y="1371600"/>
                </a:cubicBezTo>
                <a:cubicBezTo>
                  <a:pt x="671024" y="1390650"/>
                  <a:pt x="488991" y="1380067"/>
                  <a:pt x="393741" y="1397000"/>
                </a:cubicBezTo>
                <a:cubicBezTo>
                  <a:pt x="298491" y="1413933"/>
                  <a:pt x="105874" y="1456267"/>
                  <a:pt x="101641" y="1473200"/>
                </a:cubicBezTo>
                <a:cubicBezTo>
                  <a:pt x="97408" y="1490133"/>
                  <a:pt x="313308" y="1458383"/>
                  <a:pt x="368341" y="1498600"/>
                </a:cubicBezTo>
                <a:cubicBezTo>
                  <a:pt x="423374" y="1538817"/>
                  <a:pt x="421258" y="1602317"/>
                  <a:pt x="431841" y="1714500"/>
                </a:cubicBezTo>
                <a:cubicBezTo>
                  <a:pt x="442424" y="1826683"/>
                  <a:pt x="433958" y="2059517"/>
                  <a:pt x="431841" y="2171700"/>
                </a:cubicBezTo>
                <a:cubicBezTo>
                  <a:pt x="429724" y="2283883"/>
                  <a:pt x="419141" y="2387600"/>
                  <a:pt x="419141" y="23876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24381" y="2380733"/>
            <a:ext cx="2691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function of acoustic and elastic parameters of the Earth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971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pic>
        <p:nvPicPr>
          <p:cNvPr id="6" name="Picture 5" descr="h1650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6018" r="3332" b="3585"/>
          <a:stretch/>
        </p:blipFill>
        <p:spPr>
          <a:xfrm>
            <a:off x="952499" y="1689100"/>
            <a:ext cx="4342529" cy="2463800"/>
          </a:xfrm>
          <a:prstGeom prst="rect">
            <a:avLst/>
          </a:prstGeom>
        </p:spPr>
      </p:pic>
      <p:pic>
        <p:nvPicPr>
          <p:cNvPr id="7" name="Picture 6" descr="h1950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864" r="2639" b="4285"/>
          <a:stretch/>
        </p:blipFill>
        <p:spPr>
          <a:xfrm>
            <a:off x="1473199" y="2260600"/>
            <a:ext cx="4342529" cy="2463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514656"/>
              </p:ext>
            </p:extLst>
          </p:nvPr>
        </p:nvGraphicFramePr>
        <p:xfrm>
          <a:off x="6702425" y="2809875"/>
          <a:ext cx="165893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16" name="Equation" r:id="rId6" imgW="850900" imgH="215900" progId="Equation.3">
                  <p:embed/>
                </p:oleObj>
              </mc:Choice>
              <mc:Fallback>
                <p:oleObj name="Equation" r:id="rId6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2425" y="2809875"/>
                        <a:ext cx="165893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276618"/>
              </p:ext>
            </p:extLst>
          </p:nvPr>
        </p:nvGraphicFramePr>
        <p:xfrm>
          <a:off x="6072188" y="1806575"/>
          <a:ext cx="16573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17" name="Equation" r:id="rId8" imgW="850900" imgH="203200" progId="Equation.3">
                  <p:embed/>
                </p:oleObj>
              </mc:Choice>
              <mc:Fallback>
                <p:oleObj name="Equation" r:id="rId8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2188" y="1806575"/>
                        <a:ext cx="16573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791658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18" name="Equation" r:id="rId10" imgW="800100" imgH="203200" progId="Equation.3">
                  <p:embed/>
                </p:oleObj>
              </mc:Choice>
              <mc:Fallback>
                <p:oleObj name="Equation" r:id="rId10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5956300" y="2870200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72100" y="1847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04000" y="2133600"/>
            <a:ext cx="61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</a:t>
            </a:r>
            <a:endParaRPr lang="en-US" sz="2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299200" y="3492500"/>
            <a:ext cx="238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990456"/>
              </p:ext>
            </p:extLst>
          </p:nvPr>
        </p:nvGraphicFramePr>
        <p:xfrm>
          <a:off x="6235700" y="3670300"/>
          <a:ext cx="26273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19" name="Equation" r:id="rId12" imgW="1346200" imgH="393700" progId="Equation.3">
                  <p:embed/>
                </p:oleObj>
              </mc:Choice>
              <mc:Fallback>
                <p:oleObj name="Equation" r:id="rId12" imgW="1346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35700" y="3670300"/>
                        <a:ext cx="2627313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3479800" y="35814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1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pic>
        <p:nvPicPr>
          <p:cNvPr id="6" name="Picture 5" descr="h1650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6018" r="3332" b="3585"/>
          <a:stretch/>
        </p:blipFill>
        <p:spPr>
          <a:xfrm>
            <a:off x="952499" y="1689100"/>
            <a:ext cx="4342529" cy="2463800"/>
          </a:xfrm>
          <a:prstGeom prst="rect">
            <a:avLst/>
          </a:prstGeom>
        </p:spPr>
      </p:pic>
      <p:pic>
        <p:nvPicPr>
          <p:cNvPr id="7" name="Picture 6" descr="h1950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864" r="2639" b="4285"/>
          <a:stretch/>
        </p:blipFill>
        <p:spPr>
          <a:xfrm>
            <a:off x="1473199" y="2260600"/>
            <a:ext cx="4342529" cy="2463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823090"/>
              </p:ext>
            </p:extLst>
          </p:nvPr>
        </p:nvGraphicFramePr>
        <p:xfrm>
          <a:off x="6702425" y="2809875"/>
          <a:ext cx="165893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2" name="Equation" r:id="rId6" imgW="850900" imgH="215900" progId="Equation.3">
                  <p:embed/>
                </p:oleObj>
              </mc:Choice>
              <mc:Fallback>
                <p:oleObj name="Equation" r:id="rId6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2425" y="2809875"/>
                        <a:ext cx="165893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424857"/>
              </p:ext>
            </p:extLst>
          </p:nvPr>
        </p:nvGraphicFramePr>
        <p:xfrm>
          <a:off x="6072188" y="1806575"/>
          <a:ext cx="16573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3" name="Equation" r:id="rId8" imgW="850900" imgH="203200" progId="Equation.3">
                  <p:embed/>
                </p:oleObj>
              </mc:Choice>
              <mc:Fallback>
                <p:oleObj name="Equation" r:id="rId8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2188" y="1806575"/>
                        <a:ext cx="16573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812646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4" name="Equation" r:id="rId10" imgW="800100" imgH="203200" progId="Equation.3">
                  <p:embed/>
                </p:oleObj>
              </mc:Choice>
              <mc:Fallback>
                <p:oleObj name="Equation" r:id="rId10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5956300" y="2870200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72100" y="1847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04000" y="2133600"/>
            <a:ext cx="61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</a:t>
            </a:r>
            <a:endParaRPr lang="en-US" sz="2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299200" y="3492500"/>
            <a:ext cx="238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36618"/>
              </p:ext>
            </p:extLst>
          </p:nvPr>
        </p:nvGraphicFramePr>
        <p:xfrm>
          <a:off x="6235700" y="3670300"/>
          <a:ext cx="26273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5" name="Equation" r:id="rId12" imgW="1346200" imgH="393700" progId="Equation.3">
                  <p:embed/>
                </p:oleObj>
              </mc:Choice>
              <mc:Fallback>
                <p:oleObj name="Equation" r:id="rId12" imgW="1346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35700" y="3670300"/>
                        <a:ext cx="2627313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8801" y="4622800"/>
            <a:ext cx="843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helps to achieve </a:t>
            </a:r>
            <a:r>
              <a:rPr lang="en-US" sz="2800" dirty="0" smtClean="0">
                <a:solidFill>
                  <a:srgbClr val="C83232"/>
                </a:solidFill>
              </a:rPr>
              <a:t>data redundancy</a:t>
            </a:r>
          </a:p>
        </p:txBody>
      </p:sp>
      <p:sp>
        <p:nvSpPr>
          <p:cNvPr id="3" name="Oval 2"/>
          <p:cNvSpPr/>
          <p:nvPr/>
        </p:nvSpPr>
        <p:spPr>
          <a:xfrm>
            <a:off x="3479800" y="35814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8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pic>
        <p:nvPicPr>
          <p:cNvPr id="6" name="Picture 5" descr="h1650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6018" r="3332" b="3585"/>
          <a:stretch/>
        </p:blipFill>
        <p:spPr>
          <a:xfrm>
            <a:off x="952499" y="1689100"/>
            <a:ext cx="4342529" cy="2463800"/>
          </a:xfrm>
          <a:prstGeom prst="rect">
            <a:avLst/>
          </a:prstGeom>
        </p:spPr>
      </p:pic>
      <p:pic>
        <p:nvPicPr>
          <p:cNvPr id="7" name="Picture 6" descr="h1950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864" r="2639" b="4285"/>
          <a:stretch/>
        </p:blipFill>
        <p:spPr>
          <a:xfrm>
            <a:off x="1473199" y="2260600"/>
            <a:ext cx="4342529" cy="2463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489026"/>
              </p:ext>
            </p:extLst>
          </p:nvPr>
        </p:nvGraphicFramePr>
        <p:xfrm>
          <a:off x="6702425" y="2809875"/>
          <a:ext cx="165893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68" name="Equation" r:id="rId6" imgW="850900" imgH="215900" progId="Equation.3">
                  <p:embed/>
                </p:oleObj>
              </mc:Choice>
              <mc:Fallback>
                <p:oleObj name="Equation" r:id="rId6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2425" y="2809875"/>
                        <a:ext cx="165893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151042"/>
              </p:ext>
            </p:extLst>
          </p:nvPr>
        </p:nvGraphicFramePr>
        <p:xfrm>
          <a:off x="6072188" y="1806575"/>
          <a:ext cx="16573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69" name="Equation" r:id="rId8" imgW="850900" imgH="203200" progId="Equation.3">
                  <p:embed/>
                </p:oleObj>
              </mc:Choice>
              <mc:Fallback>
                <p:oleObj name="Equation" r:id="rId8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2188" y="1806575"/>
                        <a:ext cx="16573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653870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70" name="Equation" r:id="rId10" imgW="800100" imgH="203200" progId="Equation.3">
                  <p:embed/>
                </p:oleObj>
              </mc:Choice>
              <mc:Fallback>
                <p:oleObj name="Equation" r:id="rId10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5956300" y="2870200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72100" y="1847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04000" y="2133600"/>
            <a:ext cx="61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</a:t>
            </a:r>
            <a:endParaRPr lang="en-US" sz="2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299200" y="3492500"/>
            <a:ext cx="238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642064"/>
              </p:ext>
            </p:extLst>
          </p:nvPr>
        </p:nvGraphicFramePr>
        <p:xfrm>
          <a:off x="6235700" y="3670300"/>
          <a:ext cx="26273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71" name="Equation" r:id="rId12" imgW="1346200" imgH="393700" progId="Equation.3">
                  <p:embed/>
                </p:oleObj>
              </mc:Choice>
              <mc:Fallback>
                <p:oleObj name="Equation" r:id="rId12" imgW="1346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35700" y="3670300"/>
                        <a:ext cx="2627313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8801" y="4622800"/>
            <a:ext cx="8432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helps to achieve </a:t>
            </a:r>
            <a:r>
              <a:rPr lang="en-US" sz="2800" dirty="0" smtClean="0">
                <a:solidFill>
                  <a:srgbClr val="C83232"/>
                </a:solidFill>
              </a:rPr>
              <a:t>data redundancy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The same point in the earth should appear the same at neighboring offsets if the background velocity is correct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Plessix</a:t>
            </a:r>
            <a:r>
              <a:rPr lang="en-US" sz="2000" dirty="0" smtClean="0">
                <a:solidFill>
                  <a:srgbClr val="000000"/>
                </a:solidFill>
              </a:rPr>
              <a:t>, 2006). 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479800" y="35814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h135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443" r="2777" b="4876"/>
          <a:stretch/>
        </p:blipFill>
        <p:spPr>
          <a:xfrm>
            <a:off x="406400" y="1028700"/>
            <a:ext cx="4342529" cy="2463800"/>
          </a:xfrm>
          <a:prstGeom prst="rect">
            <a:avLst/>
          </a:prstGeom>
        </p:spPr>
      </p:pic>
      <p:pic>
        <p:nvPicPr>
          <p:cNvPr id="6" name="Picture 5" descr="h1650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6018" r="3332" b="3585"/>
          <a:stretch/>
        </p:blipFill>
        <p:spPr>
          <a:xfrm>
            <a:off x="952499" y="1689100"/>
            <a:ext cx="4342529" cy="2463800"/>
          </a:xfrm>
          <a:prstGeom prst="rect">
            <a:avLst/>
          </a:prstGeom>
        </p:spPr>
      </p:pic>
      <p:pic>
        <p:nvPicPr>
          <p:cNvPr id="7" name="Picture 6" descr="h1950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864" r="2639" b="4285"/>
          <a:stretch/>
        </p:blipFill>
        <p:spPr>
          <a:xfrm>
            <a:off x="1473199" y="2260600"/>
            <a:ext cx="4342529" cy="2463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391678"/>
              </p:ext>
            </p:extLst>
          </p:nvPr>
        </p:nvGraphicFramePr>
        <p:xfrm>
          <a:off x="6702425" y="2809875"/>
          <a:ext cx="165893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4" name="Equation" r:id="rId6" imgW="850900" imgH="215900" progId="Equation.3">
                  <p:embed/>
                </p:oleObj>
              </mc:Choice>
              <mc:Fallback>
                <p:oleObj name="Equation" r:id="rId6" imgW="850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2425" y="2809875"/>
                        <a:ext cx="165893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712354"/>
              </p:ext>
            </p:extLst>
          </p:nvPr>
        </p:nvGraphicFramePr>
        <p:xfrm>
          <a:off x="6072188" y="1806575"/>
          <a:ext cx="16573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5" name="Equation" r:id="rId8" imgW="850900" imgH="203200" progId="Equation.3">
                  <p:embed/>
                </p:oleObj>
              </mc:Choice>
              <mc:Fallback>
                <p:oleObj name="Equation" r:id="rId8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2188" y="1806575"/>
                        <a:ext cx="16573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439955"/>
              </p:ext>
            </p:extLst>
          </p:nvPr>
        </p:nvGraphicFramePr>
        <p:xfrm>
          <a:off x="5537200" y="1166813"/>
          <a:ext cx="1558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6" name="Equation" r:id="rId10" imgW="800100" imgH="203200" progId="Equation.3">
                  <p:embed/>
                </p:oleObj>
              </mc:Choice>
              <mc:Fallback>
                <p:oleObj name="Equation" r:id="rId10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37200" y="1166813"/>
                        <a:ext cx="15589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5956300" y="2870200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72100" y="1847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75200" y="1212056"/>
            <a:ext cx="647700" cy="272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04000" y="2133600"/>
            <a:ext cx="61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</a:t>
            </a:r>
            <a:endParaRPr lang="en-US" sz="28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299200" y="3492500"/>
            <a:ext cx="238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087562"/>
              </p:ext>
            </p:extLst>
          </p:nvPr>
        </p:nvGraphicFramePr>
        <p:xfrm>
          <a:off x="6235700" y="3670300"/>
          <a:ext cx="26273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7" name="Equation" r:id="rId12" imgW="1346200" imgH="393700" progId="Equation.3">
                  <p:embed/>
                </p:oleObj>
              </mc:Choice>
              <mc:Fallback>
                <p:oleObj name="Equation" r:id="rId12" imgW="1346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35700" y="3670300"/>
                        <a:ext cx="2627313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8801" y="4622800"/>
            <a:ext cx="843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helps to achieve </a:t>
            </a:r>
            <a:r>
              <a:rPr lang="en-US" sz="2800" dirty="0" smtClean="0">
                <a:solidFill>
                  <a:srgbClr val="C83232"/>
                </a:solidFill>
              </a:rPr>
              <a:t>data redundancy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The same point in the earth should appear the same at neighboring offsets if the background velocity is correct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Plessix</a:t>
            </a:r>
            <a:r>
              <a:rPr lang="en-US" sz="2000" dirty="0" smtClean="0">
                <a:solidFill>
                  <a:srgbClr val="000000"/>
                </a:solidFill>
              </a:rPr>
              <a:t>, 2006).  </a:t>
            </a:r>
            <a:r>
              <a:rPr lang="en-US" sz="2800" dirty="0" smtClean="0">
                <a:solidFill>
                  <a:srgbClr val="000000"/>
                </a:solidFill>
              </a:rPr>
              <a:t>Add a step to encourage the inversion to make the background the same for each offset.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479800" y="3581400"/>
            <a:ext cx="101600" cy="8907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short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5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34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31214378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86773"/>
              </p:ext>
            </p:extLst>
          </p:nvPr>
        </p:nvGraphicFramePr>
        <p:xfrm>
          <a:off x="2068513" y="1973263"/>
          <a:ext cx="49355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3" name="Equation" r:id="rId8" imgW="2527300" imgH="533400" progId="Equation.3">
                  <p:embed/>
                </p:oleObj>
              </mc:Choice>
              <mc:Fallback>
                <p:oleObj name="Equation" r:id="rId8" imgW="25273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8513" y="1973263"/>
                        <a:ext cx="4935537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0948" y="2895600"/>
            <a:ext cx="4108817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2"/>
                </a:solidFill>
              </a:rPr>
              <a:t>alter d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/>
                </a:solidFill>
              </a:rPr>
              <a:t>add </a:t>
            </a:r>
            <a:r>
              <a:rPr lang="en-US" sz="2400" dirty="0" smtClean="0">
                <a:solidFill>
                  <a:schemeClr val="tx2"/>
                </a:solidFill>
              </a:rPr>
              <a:t>short </a:t>
            </a:r>
            <a:r>
              <a:rPr lang="en-US" sz="2400" dirty="0" err="1" smtClean="0">
                <a:solidFill>
                  <a:schemeClr val="tx2"/>
                </a:solidFill>
              </a:rPr>
              <a:t>λ</a:t>
            </a:r>
            <a:r>
              <a:rPr lang="en-US" sz="2400" dirty="0" smtClean="0">
                <a:solidFill>
                  <a:schemeClr val="tx2"/>
                </a:solidFill>
              </a:rPr>
              <a:t> component: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</a:t>
            </a:r>
            <a:r>
              <a:rPr lang="en-US" sz="2400" dirty="0" smtClean="0">
                <a:solidFill>
                  <a:schemeClr val="tx2"/>
                </a:solidFill>
              </a:rPr>
              <a:t>dd a dimension to m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invert each 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separately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add long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λ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component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1850" y="1973263"/>
            <a:ext cx="2343150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40500" y="2959100"/>
            <a:ext cx="2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 err="1" smtClean="0"/>
              <a:t>Symes</a:t>
            </a:r>
            <a:r>
              <a:rPr lang="en-US" dirty="0" smtClean="0"/>
              <a:t> &amp; Kern, 1994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97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40450"/>
            <a:ext cx="2133600" cy="365125"/>
          </a:xfrm>
        </p:spPr>
        <p:txBody>
          <a:bodyPr/>
          <a:lstStyle/>
          <a:p>
            <a:fld id="{27EFAAFC-0091-1C48-9DA3-F6806F65A761}" type="slidenum">
              <a:rPr lang="en-US" smtClean="0"/>
              <a:t>35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1" y="982682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Step 4) add </a:t>
            </a:r>
            <a:r>
              <a:rPr lang="en-US" sz="2400" dirty="0" smtClean="0"/>
              <a:t>long </a:t>
            </a:r>
            <a:r>
              <a:rPr lang="en-US" sz="2400" dirty="0" err="1"/>
              <a:t>λ</a:t>
            </a:r>
            <a:r>
              <a:rPr lang="en-US" sz="2400" dirty="0" smtClean="0"/>
              <a:t>    </a:t>
            </a:r>
            <a:r>
              <a:rPr lang="en-US" sz="2400" dirty="0"/>
              <a:t>component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267729"/>
              </p:ext>
            </p:extLst>
          </p:nvPr>
        </p:nvGraphicFramePr>
        <p:xfrm>
          <a:off x="3022600" y="790575"/>
          <a:ext cx="4959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0" name="Equation" r:id="rId3" imgW="2540000" imgH="508000" progId="Equation.3">
                  <p:embed/>
                </p:oleObj>
              </mc:Choice>
              <mc:Fallback>
                <p:oleObj name="Equation" r:id="rId3" imgW="2540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2600" y="790575"/>
                        <a:ext cx="495935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5575300" y="803275"/>
            <a:ext cx="2343150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171700" y="1793874"/>
            <a:ext cx="876300" cy="593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72351" y="2317234"/>
            <a:ext cx="7114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e want to minimize the value of this entire expression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388100" y="1968500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dirty="0" smtClean="0"/>
              <a:t>=offset number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/>
              <a:t>FWI– long </a:t>
            </a:r>
            <a:r>
              <a:rPr lang="en-US" sz="3200" dirty="0" err="1"/>
              <a:t>λ</a:t>
            </a:r>
            <a:r>
              <a:rPr lang="en-US" sz="3200" dirty="0"/>
              <a:t> component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9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50999" y="2906654"/>
            <a:ext cx="3011627" cy="990599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811154"/>
            <a:ext cx="2489200" cy="990599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40450"/>
            <a:ext cx="2133600" cy="365125"/>
          </a:xfrm>
        </p:spPr>
        <p:txBody>
          <a:bodyPr/>
          <a:lstStyle/>
          <a:p>
            <a:fld id="{27EFAAFC-0091-1C48-9DA3-F6806F65A761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1" y="982682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Step 4) add </a:t>
            </a:r>
            <a:r>
              <a:rPr lang="en-US" sz="2400" dirty="0" smtClean="0"/>
              <a:t>long </a:t>
            </a:r>
            <a:r>
              <a:rPr lang="en-US" sz="2400" dirty="0" err="1"/>
              <a:t>λ</a:t>
            </a:r>
            <a:r>
              <a:rPr lang="en-US" sz="2400" dirty="0" smtClean="0"/>
              <a:t>    </a:t>
            </a:r>
            <a:r>
              <a:rPr lang="en-US" sz="2400" dirty="0"/>
              <a:t>component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14149"/>
              </p:ext>
            </p:extLst>
          </p:nvPr>
        </p:nvGraphicFramePr>
        <p:xfrm>
          <a:off x="3022600" y="790575"/>
          <a:ext cx="4959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3" name="Equation" r:id="rId3" imgW="2540000" imgH="508000" progId="Equation.3">
                  <p:embed/>
                </p:oleObj>
              </mc:Choice>
              <mc:Fallback>
                <p:oleObj name="Equation" r:id="rId3" imgW="2540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2600" y="790575"/>
                        <a:ext cx="495935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5575300" y="803275"/>
            <a:ext cx="2343150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42000" y="1874778"/>
            <a:ext cx="342900" cy="472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" y="2270899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measure of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flatness </a:t>
            </a:r>
            <a:r>
              <a:rPr lang="en-US" sz="2400" dirty="0" smtClean="0"/>
              <a:t>across a common midpoint (CMP) gather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061597" y="2906654"/>
            <a:ext cx="2663178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61597" y="3130034"/>
            <a:ext cx="2600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AND long </a:t>
            </a:r>
            <a:r>
              <a:rPr lang="en-US" sz="2000" dirty="0" err="1" smtClean="0"/>
              <a:t>λ</a:t>
            </a:r>
            <a:r>
              <a:rPr lang="en-US" sz="2000" dirty="0" smtClean="0"/>
              <a:t> component</a:t>
            </a:r>
          </a:p>
          <a:p>
            <a:r>
              <a:rPr lang="en-US" sz="2000" dirty="0" smtClean="0"/>
              <a:t>        </a:t>
            </a:r>
            <a:r>
              <a:rPr lang="el-GR" sz="2000" dirty="0" smtClean="0"/>
              <a:t>σ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is large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1610464" y="3104634"/>
            <a:ext cx="3089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MOSTLY short </a:t>
            </a:r>
            <a:r>
              <a:rPr lang="en-US" sz="2000" dirty="0" err="1" smtClean="0"/>
              <a:t>λ</a:t>
            </a:r>
            <a:r>
              <a:rPr lang="en-US" sz="2000" dirty="0" smtClean="0"/>
              <a:t> component</a:t>
            </a:r>
          </a:p>
          <a:p>
            <a:r>
              <a:rPr lang="en-US" sz="2000" dirty="0" smtClean="0"/>
              <a:t>        </a:t>
            </a:r>
            <a:r>
              <a:rPr lang="el-GR" sz="2000" dirty="0" smtClean="0"/>
              <a:t>σ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 smtClean="0"/>
              <a:t>small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035300"/>
            <a:ext cx="738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FIT</a:t>
            </a:r>
            <a:endParaRPr lang="en-US" sz="36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/>
              <a:t>FWI– long </a:t>
            </a:r>
            <a:r>
              <a:rPr lang="en-US" sz="3200" dirty="0" err="1"/>
              <a:t>λ</a:t>
            </a:r>
            <a:r>
              <a:rPr lang="en-US" sz="3200" dirty="0"/>
              <a:t> component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7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48000" y="811154"/>
            <a:ext cx="2489200" cy="990599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40450"/>
            <a:ext cx="2133600" cy="365125"/>
          </a:xfrm>
        </p:spPr>
        <p:txBody>
          <a:bodyPr/>
          <a:lstStyle/>
          <a:p>
            <a:fld id="{27EFAAFC-0091-1C48-9DA3-F6806F65A761}" type="slidenum">
              <a:rPr lang="en-US" smtClean="0"/>
              <a:t>37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1" y="982682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Step 4) add </a:t>
            </a:r>
            <a:r>
              <a:rPr lang="en-US" sz="2400" dirty="0" smtClean="0"/>
              <a:t>long </a:t>
            </a:r>
            <a:r>
              <a:rPr lang="en-US" sz="2400" dirty="0" err="1"/>
              <a:t>λ</a:t>
            </a:r>
            <a:r>
              <a:rPr lang="en-US" sz="2400" dirty="0" smtClean="0"/>
              <a:t>    </a:t>
            </a:r>
            <a:r>
              <a:rPr lang="en-US" sz="2400" dirty="0"/>
              <a:t>component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737861"/>
              </p:ext>
            </p:extLst>
          </p:nvPr>
        </p:nvGraphicFramePr>
        <p:xfrm>
          <a:off x="3022600" y="790575"/>
          <a:ext cx="4959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3" name="Equation" r:id="rId3" imgW="2540000" imgH="508000" progId="Equation.3">
                  <p:embed/>
                </p:oleObj>
              </mc:Choice>
              <mc:Fallback>
                <p:oleObj name="Equation" r:id="rId3" imgW="2540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2600" y="790575"/>
                        <a:ext cx="495935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5575300" y="803275"/>
            <a:ext cx="2343150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42000" y="1874778"/>
            <a:ext cx="342900" cy="472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" y="2270899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measure of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flatness </a:t>
            </a:r>
            <a:r>
              <a:rPr lang="en-US" sz="2400" dirty="0" smtClean="0"/>
              <a:t>across a common midpoint (CMP) gather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650999" y="2906654"/>
            <a:ext cx="3011627" cy="990599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97" y="2906654"/>
            <a:ext cx="2663178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61597" y="3130034"/>
            <a:ext cx="2600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AND long </a:t>
            </a:r>
            <a:r>
              <a:rPr lang="en-US" sz="2000" dirty="0" err="1" smtClean="0"/>
              <a:t>λ</a:t>
            </a:r>
            <a:r>
              <a:rPr lang="en-US" sz="2000" dirty="0" smtClean="0"/>
              <a:t> component</a:t>
            </a:r>
          </a:p>
          <a:p>
            <a:r>
              <a:rPr lang="en-US" sz="2000" dirty="0" smtClean="0"/>
              <a:t>        </a:t>
            </a:r>
            <a:r>
              <a:rPr lang="el-GR" sz="2000" dirty="0" smtClean="0"/>
              <a:t>σ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is large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1610464" y="3104634"/>
            <a:ext cx="3089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MOSTLY short </a:t>
            </a:r>
            <a:r>
              <a:rPr lang="en-US" sz="2000" dirty="0" err="1" smtClean="0"/>
              <a:t>λ</a:t>
            </a:r>
            <a:r>
              <a:rPr lang="en-US" sz="2000" dirty="0" smtClean="0"/>
              <a:t> component</a:t>
            </a:r>
          </a:p>
          <a:p>
            <a:r>
              <a:rPr lang="en-US" sz="2000" dirty="0" smtClean="0"/>
              <a:t>        </a:t>
            </a:r>
            <a:r>
              <a:rPr lang="el-GR" sz="2000" dirty="0" smtClean="0"/>
              <a:t>σ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 smtClean="0"/>
              <a:t>small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6900" y="4495800"/>
            <a:ext cx="795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can control what we want to fit by changing the value of </a:t>
            </a:r>
            <a:r>
              <a:rPr lang="en-US" sz="2400" dirty="0" err="1" smtClean="0"/>
              <a:t>σ</a:t>
            </a:r>
            <a:r>
              <a:rPr lang="en-US" sz="2400" dirty="0" smtClean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3035300"/>
            <a:ext cx="738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FIT</a:t>
            </a:r>
            <a:endParaRPr lang="en-US" sz="36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/>
              <a:t>FWI– long </a:t>
            </a:r>
            <a:r>
              <a:rPr lang="en-US" sz="3200" dirty="0" err="1"/>
              <a:t>λ</a:t>
            </a:r>
            <a:r>
              <a:rPr lang="en-US" sz="3200" dirty="0"/>
              <a:t> component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1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50999" y="2906654"/>
            <a:ext cx="3011627" cy="990599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811154"/>
            <a:ext cx="2489200" cy="990599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40450"/>
            <a:ext cx="2133600" cy="365125"/>
          </a:xfrm>
        </p:spPr>
        <p:txBody>
          <a:bodyPr/>
          <a:lstStyle/>
          <a:p>
            <a:fld id="{27EFAAFC-0091-1C48-9DA3-F6806F65A761}" type="slidenum">
              <a:rPr lang="en-US" smtClean="0"/>
              <a:t>38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1" y="982682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Step 4) add </a:t>
            </a:r>
            <a:r>
              <a:rPr lang="en-US" sz="2400" dirty="0" smtClean="0"/>
              <a:t>long </a:t>
            </a:r>
            <a:r>
              <a:rPr lang="en-US" sz="2400" dirty="0" err="1"/>
              <a:t>λ</a:t>
            </a:r>
            <a:r>
              <a:rPr lang="en-US" sz="2400" dirty="0" smtClean="0"/>
              <a:t>    </a:t>
            </a:r>
            <a:r>
              <a:rPr lang="en-US" sz="2400" dirty="0"/>
              <a:t>component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239846"/>
              </p:ext>
            </p:extLst>
          </p:nvPr>
        </p:nvGraphicFramePr>
        <p:xfrm>
          <a:off x="3022600" y="790575"/>
          <a:ext cx="4959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7" name="Equation" r:id="rId3" imgW="2540000" imgH="508000" progId="Equation.3">
                  <p:embed/>
                </p:oleObj>
              </mc:Choice>
              <mc:Fallback>
                <p:oleObj name="Equation" r:id="rId3" imgW="2540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2600" y="790575"/>
                        <a:ext cx="495935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5575300" y="803275"/>
            <a:ext cx="2343150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42000" y="1874778"/>
            <a:ext cx="342900" cy="472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" y="2270899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measure of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flatness </a:t>
            </a:r>
            <a:r>
              <a:rPr lang="en-US" sz="2400" dirty="0" smtClean="0"/>
              <a:t>across a common midpoint (CMP) gather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061597" y="2906654"/>
            <a:ext cx="2663178" cy="99059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61597" y="3130034"/>
            <a:ext cx="2600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AND long </a:t>
            </a:r>
            <a:r>
              <a:rPr lang="en-US" sz="2000" dirty="0" err="1" smtClean="0"/>
              <a:t>λ</a:t>
            </a:r>
            <a:r>
              <a:rPr lang="en-US" sz="2000" dirty="0" smtClean="0"/>
              <a:t> component</a:t>
            </a:r>
          </a:p>
          <a:p>
            <a:r>
              <a:rPr lang="en-US" sz="2000" dirty="0" smtClean="0"/>
              <a:t>        </a:t>
            </a:r>
            <a:r>
              <a:rPr lang="el-GR" sz="2000" dirty="0" smtClean="0"/>
              <a:t>σ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is large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1610464" y="3104634"/>
            <a:ext cx="3089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MOSTLY short </a:t>
            </a:r>
            <a:r>
              <a:rPr lang="en-US" sz="2000" dirty="0" err="1" smtClean="0"/>
              <a:t>λ</a:t>
            </a:r>
            <a:r>
              <a:rPr lang="en-US" sz="2000" dirty="0" smtClean="0"/>
              <a:t> component</a:t>
            </a:r>
          </a:p>
          <a:p>
            <a:r>
              <a:rPr lang="en-US" sz="2000" dirty="0" smtClean="0"/>
              <a:t>        </a:t>
            </a:r>
            <a:r>
              <a:rPr lang="el-GR" sz="2000" dirty="0" smtClean="0"/>
              <a:t>σ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 smtClean="0"/>
              <a:t>small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6900" y="4495800"/>
            <a:ext cx="79557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can control what we want to fit by changing the value of </a:t>
            </a:r>
            <a:r>
              <a:rPr lang="en-US" sz="2400" dirty="0" err="1" smtClean="0"/>
              <a:t>σ</a:t>
            </a:r>
            <a:r>
              <a:rPr lang="en-US" sz="2400" dirty="0" smtClean="0"/>
              <a:t> </a:t>
            </a:r>
          </a:p>
          <a:p>
            <a:endParaRPr lang="en-US" sz="2400" dirty="0"/>
          </a:p>
          <a:p>
            <a:r>
              <a:rPr lang="en-US" sz="2400" dirty="0" smtClean="0"/>
              <a:t>Strategy:</a:t>
            </a:r>
          </a:p>
          <a:p>
            <a:r>
              <a:rPr lang="en-US" sz="2400" dirty="0" smtClean="0"/>
              <a:t>Fit the short </a:t>
            </a:r>
            <a:r>
              <a:rPr lang="en-US" sz="2400" dirty="0" err="1" smtClean="0"/>
              <a:t>λ</a:t>
            </a:r>
            <a:r>
              <a:rPr lang="en-US" sz="2400" dirty="0" smtClean="0"/>
              <a:t> component first, to avoid local minima</a:t>
            </a:r>
          </a:p>
          <a:p>
            <a:r>
              <a:rPr lang="en-US" sz="2400" dirty="0" smtClean="0"/>
              <a:t>Fit the long </a:t>
            </a:r>
            <a:r>
              <a:rPr lang="en-US" sz="2400" dirty="0" err="1" smtClean="0"/>
              <a:t>λ</a:t>
            </a:r>
            <a:r>
              <a:rPr lang="en-US" sz="2400" dirty="0" smtClean="0"/>
              <a:t> component next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210300" y="6155392"/>
            <a:ext cx="206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Symes</a:t>
            </a:r>
            <a:r>
              <a:rPr lang="en-US" dirty="0" smtClean="0"/>
              <a:t> &amp; Kern, 1994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3035300"/>
            <a:ext cx="738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FIT</a:t>
            </a:r>
            <a:endParaRPr lang="en-US" sz="36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long </a:t>
            </a:r>
            <a:r>
              <a:rPr lang="en-US" sz="3200" dirty="0" err="1" smtClean="0"/>
              <a:t>λ</a:t>
            </a:r>
            <a:r>
              <a:rPr lang="en-US" sz="3200" dirty="0" smtClean="0"/>
              <a:t> component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9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605610" y="1783497"/>
            <a:ext cx="5265090" cy="448274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39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203386" y="3429000"/>
            <a:ext cx="721414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203386" y="1657528"/>
            <a:ext cx="255925" cy="1308100"/>
          </a:xfrm>
          <a:custGeom>
            <a:avLst/>
            <a:gdLst>
              <a:gd name="connsiteX0" fmla="*/ 38100 w 255925"/>
              <a:gd name="connsiteY0" fmla="*/ 0 h 1308100"/>
              <a:gd name="connsiteX1" fmla="*/ 165100 w 255925"/>
              <a:gd name="connsiteY1" fmla="*/ 165100 h 1308100"/>
              <a:gd name="connsiteX2" fmla="*/ 241300 w 255925"/>
              <a:gd name="connsiteY2" fmla="*/ 419100 h 1308100"/>
              <a:gd name="connsiteX3" fmla="*/ 254000 w 255925"/>
              <a:gd name="connsiteY3" fmla="*/ 723900 h 1308100"/>
              <a:gd name="connsiteX4" fmla="*/ 215900 w 255925"/>
              <a:gd name="connsiteY4" fmla="*/ 952500 h 1308100"/>
              <a:gd name="connsiteX5" fmla="*/ 101600 w 255925"/>
              <a:gd name="connsiteY5" fmla="*/ 1193800 h 1308100"/>
              <a:gd name="connsiteX6" fmla="*/ 0 w 255925"/>
              <a:gd name="connsiteY6" fmla="*/ 130810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925" h="1308100">
                <a:moveTo>
                  <a:pt x="38100" y="0"/>
                </a:moveTo>
                <a:cubicBezTo>
                  <a:pt x="84666" y="47625"/>
                  <a:pt x="131233" y="95250"/>
                  <a:pt x="165100" y="165100"/>
                </a:cubicBezTo>
                <a:cubicBezTo>
                  <a:pt x="198967" y="234950"/>
                  <a:pt x="226483" y="325967"/>
                  <a:pt x="241300" y="419100"/>
                </a:cubicBezTo>
                <a:cubicBezTo>
                  <a:pt x="256117" y="512233"/>
                  <a:pt x="258233" y="635000"/>
                  <a:pt x="254000" y="723900"/>
                </a:cubicBezTo>
                <a:cubicBezTo>
                  <a:pt x="249767" y="812800"/>
                  <a:pt x="241300" y="874183"/>
                  <a:pt x="215900" y="952500"/>
                </a:cubicBezTo>
                <a:cubicBezTo>
                  <a:pt x="190500" y="1030817"/>
                  <a:pt x="137583" y="1134533"/>
                  <a:pt x="101600" y="1193800"/>
                </a:cubicBezTo>
                <a:cubicBezTo>
                  <a:pt x="65617" y="1253067"/>
                  <a:pt x="0" y="1308100"/>
                  <a:pt x="0" y="13081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203386" y="4660900"/>
            <a:ext cx="721414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29500" y="2146300"/>
            <a:ext cx="176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local minimum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14487" y="3429000"/>
            <a:ext cx="185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olving for long &amp; short </a:t>
            </a:r>
            <a:r>
              <a:rPr lang="en-US" dirty="0" err="1" smtClean="0"/>
              <a:t>λ</a:t>
            </a:r>
            <a:r>
              <a:rPr lang="en-US" dirty="0" smtClean="0"/>
              <a:t> simultaneously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52586" y="4695230"/>
            <a:ext cx="185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olving for short </a:t>
            </a:r>
            <a:r>
              <a:rPr lang="en-US" dirty="0" err="1" smtClean="0"/>
              <a:t>λ</a:t>
            </a:r>
            <a:r>
              <a:rPr lang="en-US" dirty="0" smtClean="0"/>
              <a:t> first then long </a:t>
            </a:r>
            <a:r>
              <a:rPr lang="en-US" dirty="0" err="1"/>
              <a:t>λ</a:t>
            </a:r>
            <a:r>
              <a:rPr lang="en-US" dirty="0" smtClean="0"/>
              <a:t> separately</a:t>
            </a:r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strategy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5300" y="952500"/>
            <a:ext cx="6823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Fit the short </a:t>
            </a:r>
            <a:r>
              <a:rPr lang="en-US" sz="2400" dirty="0" err="1" smtClean="0"/>
              <a:t>λ</a:t>
            </a:r>
            <a:r>
              <a:rPr lang="en-US" sz="2400" dirty="0" smtClean="0"/>
              <a:t> component first, to avoid local minima</a:t>
            </a:r>
          </a:p>
          <a:p>
            <a:r>
              <a:rPr lang="en-US" sz="2400" dirty="0" smtClean="0"/>
              <a:t>Fit the long </a:t>
            </a:r>
            <a:r>
              <a:rPr lang="en-US" sz="2400" dirty="0" err="1" smtClean="0"/>
              <a:t>λ</a:t>
            </a:r>
            <a:r>
              <a:rPr lang="en-US" sz="2400" dirty="0" smtClean="0"/>
              <a:t> component next</a:t>
            </a:r>
            <a:endParaRPr lang="en-US" sz="24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098267" y="1824608"/>
            <a:ext cx="29196" cy="3941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7463" y="5766407"/>
            <a:ext cx="43210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 rot="2340000">
            <a:off x="2785072" y="2057170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1860000">
            <a:off x="3105352" y="3546636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20640000" flipH="1">
            <a:off x="3927902" y="4330905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20280000" flipH="1" flipV="1">
            <a:off x="4752508" y="4012712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20400000" flipH="1">
            <a:off x="5445044" y="2997172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20100000" flipH="1">
            <a:off x="6112795" y="1981632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2361035" y="2028996"/>
            <a:ext cx="4131314" cy="3256875"/>
          </a:xfrm>
          <a:custGeom>
            <a:avLst/>
            <a:gdLst>
              <a:gd name="connsiteX0" fmla="*/ 0 w 4131314"/>
              <a:gd name="connsiteY0" fmla="*/ 116794 h 3256875"/>
              <a:gd name="connsiteX1" fmla="*/ 364957 w 4131314"/>
              <a:gd name="connsiteY1" fmla="*/ 394180 h 3256875"/>
              <a:gd name="connsiteX2" fmla="*/ 642325 w 4131314"/>
              <a:gd name="connsiteY2" fmla="*/ 671566 h 3256875"/>
              <a:gd name="connsiteX3" fmla="*/ 832102 w 4131314"/>
              <a:gd name="connsiteY3" fmla="*/ 1007349 h 3256875"/>
              <a:gd name="connsiteX4" fmla="*/ 890495 w 4131314"/>
              <a:gd name="connsiteY4" fmla="*/ 1678915 h 3256875"/>
              <a:gd name="connsiteX5" fmla="*/ 963487 w 4131314"/>
              <a:gd name="connsiteY5" fmla="*/ 2131492 h 3256875"/>
              <a:gd name="connsiteX6" fmla="*/ 1065675 w 4131314"/>
              <a:gd name="connsiteY6" fmla="*/ 2627866 h 3256875"/>
              <a:gd name="connsiteX7" fmla="*/ 1138666 w 4131314"/>
              <a:gd name="connsiteY7" fmla="*/ 2876054 h 3256875"/>
              <a:gd name="connsiteX8" fmla="*/ 1255452 w 4131314"/>
              <a:gd name="connsiteY8" fmla="*/ 3124241 h 3256875"/>
              <a:gd name="connsiteX9" fmla="*/ 1503623 w 4131314"/>
              <a:gd name="connsiteY9" fmla="*/ 3255634 h 3256875"/>
              <a:gd name="connsiteX10" fmla="*/ 1810187 w 4131314"/>
              <a:gd name="connsiteY10" fmla="*/ 3168039 h 3256875"/>
              <a:gd name="connsiteX11" fmla="*/ 2335725 w 4131314"/>
              <a:gd name="connsiteY11" fmla="*/ 2832256 h 3256875"/>
              <a:gd name="connsiteX12" fmla="*/ 2759076 w 4131314"/>
              <a:gd name="connsiteY12" fmla="*/ 2408877 h 3256875"/>
              <a:gd name="connsiteX13" fmla="*/ 3284614 w 4131314"/>
              <a:gd name="connsiteY13" fmla="*/ 1854106 h 3256875"/>
              <a:gd name="connsiteX14" fmla="*/ 3664169 w 4131314"/>
              <a:gd name="connsiteY14" fmla="*/ 1240937 h 3256875"/>
              <a:gd name="connsiteX15" fmla="*/ 3912340 w 4131314"/>
              <a:gd name="connsiteY15" fmla="*/ 744562 h 3256875"/>
              <a:gd name="connsiteX16" fmla="*/ 4131314 w 4131314"/>
              <a:gd name="connsiteY16" fmla="*/ 0 h 32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31314" h="3256875">
                <a:moveTo>
                  <a:pt x="0" y="116794"/>
                </a:moveTo>
                <a:cubicBezTo>
                  <a:pt x="128951" y="209256"/>
                  <a:pt x="257903" y="301718"/>
                  <a:pt x="364957" y="394180"/>
                </a:cubicBezTo>
                <a:cubicBezTo>
                  <a:pt x="472011" y="486642"/>
                  <a:pt x="564467" y="569371"/>
                  <a:pt x="642325" y="671566"/>
                </a:cubicBezTo>
                <a:cubicBezTo>
                  <a:pt x="720183" y="773761"/>
                  <a:pt x="790740" y="839458"/>
                  <a:pt x="832102" y="1007349"/>
                </a:cubicBezTo>
                <a:cubicBezTo>
                  <a:pt x="873464" y="1175240"/>
                  <a:pt x="868597" y="1491558"/>
                  <a:pt x="890495" y="1678915"/>
                </a:cubicBezTo>
                <a:cubicBezTo>
                  <a:pt x="912393" y="1866272"/>
                  <a:pt x="934290" y="1973334"/>
                  <a:pt x="963487" y="2131492"/>
                </a:cubicBezTo>
                <a:cubicBezTo>
                  <a:pt x="992684" y="2289650"/>
                  <a:pt x="1036479" y="2503772"/>
                  <a:pt x="1065675" y="2627866"/>
                </a:cubicBezTo>
                <a:cubicBezTo>
                  <a:pt x="1094872" y="2751960"/>
                  <a:pt x="1107037" y="2793325"/>
                  <a:pt x="1138666" y="2876054"/>
                </a:cubicBezTo>
                <a:cubicBezTo>
                  <a:pt x="1170295" y="2958783"/>
                  <a:pt x="1194626" y="3060978"/>
                  <a:pt x="1255452" y="3124241"/>
                </a:cubicBezTo>
                <a:cubicBezTo>
                  <a:pt x="1316278" y="3187504"/>
                  <a:pt x="1411167" y="3248334"/>
                  <a:pt x="1503623" y="3255634"/>
                </a:cubicBezTo>
                <a:cubicBezTo>
                  <a:pt x="1596079" y="3262934"/>
                  <a:pt x="1671503" y="3238602"/>
                  <a:pt x="1810187" y="3168039"/>
                </a:cubicBezTo>
                <a:cubicBezTo>
                  <a:pt x="1948871" y="3097476"/>
                  <a:pt x="2177577" y="2958783"/>
                  <a:pt x="2335725" y="2832256"/>
                </a:cubicBezTo>
                <a:cubicBezTo>
                  <a:pt x="2493873" y="2705729"/>
                  <a:pt x="2600928" y="2571902"/>
                  <a:pt x="2759076" y="2408877"/>
                </a:cubicBezTo>
                <a:cubicBezTo>
                  <a:pt x="2917224" y="2245852"/>
                  <a:pt x="3133765" y="2048763"/>
                  <a:pt x="3284614" y="1854106"/>
                </a:cubicBezTo>
                <a:cubicBezTo>
                  <a:pt x="3435463" y="1659449"/>
                  <a:pt x="3559548" y="1425861"/>
                  <a:pt x="3664169" y="1240937"/>
                </a:cubicBezTo>
                <a:cubicBezTo>
                  <a:pt x="3768790" y="1056013"/>
                  <a:pt x="3834483" y="951385"/>
                  <a:pt x="3912340" y="744562"/>
                </a:cubicBezTo>
                <a:cubicBezTo>
                  <a:pt x="3990197" y="537739"/>
                  <a:pt x="4131314" y="0"/>
                  <a:pt x="4131314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2492420" y="1985200"/>
            <a:ext cx="3979088" cy="3431086"/>
          </a:xfrm>
          <a:custGeom>
            <a:avLst/>
            <a:gdLst>
              <a:gd name="connsiteX0" fmla="*/ 0 w 3979088"/>
              <a:gd name="connsiteY0" fmla="*/ 131393 h 3431086"/>
              <a:gd name="connsiteX1" fmla="*/ 496342 w 3979088"/>
              <a:gd name="connsiteY1" fmla="*/ 510974 h 3431086"/>
              <a:gd name="connsiteX2" fmla="*/ 788308 w 3979088"/>
              <a:gd name="connsiteY2" fmla="*/ 788360 h 3431086"/>
              <a:gd name="connsiteX3" fmla="*/ 394154 w 3979088"/>
              <a:gd name="connsiteY3" fmla="*/ 759161 h 3431086"/>
              <a:gd name="connsiteX4" fmla="*/ 744513 w 3979088"/>
              <a:gd name="connsiteY4" fmla="*/ 1065746 h 3431086"/>
              <a:gd name="connsiteX5" fmla="*/ 364957 w 3979088"/>
              <a:gd name="connsiteY5" fmla="*/ 1051146 h 3431086"/>
              <a:gd name="connsiteX6" fmla="*/ 656923 w 3979088"/>
              <a:gd name="connsiteY6" fmla="*/ 1372330 h 3431086"/>
              <a:gd name="connsiteX7" fmla="*/ 248171 w 3979088"/>
              <a:gd name="connsiteY7" fmla="*/ 1343132 h 3431086"/>
              <a:gd name="connsiteX8" fmla="*/ 554735 w 3979088"/>
              <a:gd name="connsiteY8" fmla="*/ 1635117 h 3431086"/>
              <a:gd name="connsiteX9" fmla="*/ 262769 w 3979088"/>
              <a:gd name="connsiteY9" fmla="*/ 1839506 h 3431086"/>
              <a:gd name="connsiteX10" fmla="*/ 890496 w 3979088"/>
              <a:gd name="connsiteY10" fmla="*/ 1795708 h 3431086"/>
              <a:gd name="connsiteX11" fmla="*/ 642325 w 3979088"/>
              <a:gd name="connsiteY11" fmla="*/ 2116892 h 3431086"/>
              <a:gd name="connsiteX12" fmla="*/ 1051077 w 3979088"/>
              <a:gd name="connsiteY12" fmla="*/ 2116892 h 3431086"/>
              <a:gd name="connsiteX13" fmla="*/ 671521 w 3979088"/>
              <a:gd name="connsiteY13" fmla="*/ 2438076 h 3431086"/>
              <a:gd name="connsiteX14" fmla="*/ 1036478 w 3979088"/>
              <a:gd name="connsiteY14" fmla="*/ 2438076 h 3431086"/>
              <a:gd name="connsiteX15" fmla="*/ 744513 w 3979088"/>
              <a:gd name="connsiteY15" fmla="*/ 2715461 h 3431086"/>
              <a:gd name="connsiteX16" fmla="*/ 1094871 w 3979088"/>
              <a:gd name="connsiteY16" fmla="*/ 2700862 h 3431086"/>
              <a:gd name="connsiteX17" fmla="*/ 905094 w 3979088"/>
              <a:gd name="connsiteY17" fmla="*/ 3080443 h 3431086"/>
              <a:gd name="connsiteX18" fmla="*/ 1211658 w 3979088"/>
              <a:gd name="connsiteY18" fmla="*/ 2963649 h 3431086"/>
              <a:gd name="connsiteX19" fmla="*/ 1124068 w 3979088"/>
              <a:gd name="connsiteY19" fmla="*/ 3387027 h 3431086"/>
              <a:gd name="connsiteX20" fmla="*/ 1357641 w 3979088"/>
              <a:gd name="connsiteY20" fmla="*/ 3168038 h 3431086"/>
              <a:gd name="connsiteX21" fmla="*/ 1445230 w 3979088"/>
              <a:gd name="connsiteY21" fmla="*/ 3430825 h 3431086"/>
              <a:gd name="connsiteX22" fmla="*/ 1591213 w 3979088"/>
              <a:gd name="connsiteY22" fmla="*/ 3109641 h 3431086"/>
              <a:gd name="connsiteX23" fmla="*/ 1780991 w 3979088"/>
              <a:gd name="connsiteY23" fmla="*/ 3284832 h 3431086"/>
              <a:gd name="connsiteX24" fmla="*/ 1926974 w 3979088"/>
              <a:gd name="connsiteY24" fmla="*/ 2919851 h 3431086"/>
              <a:gd name="connsiteX25" fmla="*/ 2087555 w 3979088"/>
              <a:gd name="connsiteY25" fmla="*/ 3124241 h 3431086"/>
              <a:gd name="connsiteX26" fmla="*/ 2087555 w 3979088"/>
              <a:gd name="connsiteY26" fmla="*/ 2788458 h 3431086"/>
              <a:gd name="connsiteX27" fmla="*/ 2321127 w 3979088"/>
              <a:gd name="connsiteY27" fmla="*/ 2934450 h 3431086"/>
              <a:gd name="connsiteX28" fmla="*/ 2291931 w 3979088"/>
              <a:gd name="connsiteY28" fmla="*/ 2598667 h 3431086"/>
              <a:gd name="connsiteX29" fmla="*/ 2525503 w 3979088"/>
              <a:gd name="connsiteY29" fmla="*/ 2773858 h 3431086"/>
              <a:gd name="connsiteX30" fmla="*/ 2452512 w 3979088"/>
              <a:gd name="connsiteY30" fmla="*/ 2423476 h 3431086"/>
              <a:gd name="connsiteX31" fmla="*/ 2744478 w 3979088"/>
              <a:gd name="connsiteY31" fmla="*/ 2598667 h 3431086"/>
              <a:gd name="connsiteX32" fmla="*/ 2700683 w 3979088"/>
              <a:gd name="connsiteY32" fmla="*/ 2073094 h 3431086"/>
              <a:gd name="connsiteX33" fmla="*/ 2890460 w 3979088"/>
              <a:gd name="connsiteY33" fmla="*/ 2335881 h 3431086"/>
              <a:gd name="connsiteX34" fmla="*/ 2948854 w 3979088"/>
              <a:gd name="connsiteY34" fmla="*/ 1956300 h 3431086"/>
              <a:gd name="connsiteX35" fmla="*/ 3167828 w 3979088"/>
              <a:gd name="connsiteY35" fmla="*/ 2058495 h 3431086"/>
              <a:gd name="connsiteX36" fmla="*/ 3124033 w 3979088"/>
              <a:gd name="connsiteY36" fmla="*/ 1591319 h 3431086"/>
              <a:gd name="connsiteX37" fmla="*/ 3401400 w 3979088"/>
              <a:gd name="connsiteY37" fmla="*/ 1810308 h 3431086"/>
              <a:gd name="connsiteX38" fmla="*/ 3386802 w 3979088"/>
              <a:gd name="connsiteY38" fmla="*/ 1270135 h 3431086"/>
              <a:gd name="connsiteX39" fmla="*/ 3605776 w 3979088"/>
              <a:gd name="connsiteY39" fmla="*/ 1445326 h 3431086"/>
              <a:gd name="connsiteX40" fmla="*/ 3561981 w 3979088"/>
              <a:gd name="connsiteY40" fmla="*/ 832158 h 3431086"/>
              <a:gd name="connsiteX41" fmla="*/ 3780956 w 3979088"/>
              <a:gd name="connsiteY41" fmla="*/ 1051146 h 3431086"/>
              <a:gd name="connsiteX42" fmla="*/ 3693366 w 3979088"/>
              <a:gd name="connsiteY42" fmla="*/ 437978 h 3431086"/>
              <a:gd name="connsiteX43" fmla="*/ 3970733 w 3979088"/>
              <a:gd name="connsiteY43" fmla="*/ 802959 h 3431086"/>
              <a:gd name="connsiteX44" fmla="*/ 3912340 w 3979088"/>
              <a:gd name="connsiteY44" fmla="*/ 0 h 3431086"/>
              <a:gd name="connsiteX45" fmla="*/ 3912340 w 3979088"/>
              <a:gd name="connsiteY45" fmla="*/ 0 h 3431086"/>
              <a:gd name="connsiteX46" fmla="*/ 3912340 w 3979088"/>
              <a:gd name="connsiteY46" fmla="*/ 0 h 343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979088" h="3431086">
                <a:moveTo>
                  <a:pt x="0" y="131393"/>
                </a:moveTo>
                <a:cubicBezTo>
                  <a:pt x="182478" y="266436"/>
                  <a:pt x="364957" y="401480"/>
                  <a:pt x="496342" y="510974"/>
                </a:cubicBezTo>
                <a:cubicBezTo>
                  <a:pt x="627727" y="620469"/>
                  <a:pt x="805339" y="746996"/>
                  <a:pt x="788308" y="788360"/>
                </a:cubicBezTo>
                <a:cubicBezTo>
                  <a:pt x="771277" y="829724"/>
                  <a:pt x="401453" y="712930"/>
                  <a:pt x="394154" y="759161"/>
                </a:cubicBezTo>
                <a:cubicBezTo>
                  <a:pt x="386855" y="805392"/>
                  <a:pt x="749379" y="1017082"/>
                  <a:pt x="744513" y="1065746"/>
                </a:cubicBezTo>
                <a:cubicBezTo>
                  <a:pt x="739647" y="1114410"/>
                  <a:pt x="379555" y="1000049"/>
                  <a:pt x="364957" y="1051146"/>
                </a:cubicBezTo>
                <a:cubicBezTo>
                  <a:pt x="350359" y="1102243"/>
                  <a:pt x="676387" y="1323666"/>
                  <a:pt x="656923" y="1372330"/>
                </a:cubicBezTo>
                <a:cubicBezTo>
                  <a:pt x="637459" y="1420994"/>
                  <a:pt x="265202" y="1299334"/>
                  <a:pt x="248171" y="1343132"/>
                </a:cubicBezTo>
                <a:cubicBezTo>
                  <a:pt x="231140" y="1386930"/>
                  <a:pt x="552302" y="1552388"/>
                  <a:pt x="554735" y="1635117"/>
                </a:cubicBezTo>
                <a:cubicBezTo>
                  <a:pt x="557168" y="1717846"/>
                  <a:pt x="206809" y="1812741"/>
                  <a:pt x="262769" y="1839506"/>
                </a:cubicBezTo>
                <a:cubicBezTo>
                  <a:pt x="318729" y="1866271"/>
                  <a:pt x="827237" y="1749477"/>
                  <a:pt x="890496" y="1795708"/>
                </a:cubicBezTo>
                <a:cubicBezTo>
                  <a:pt x="953755" y="1841939"/>
                  <a:pt x="615561" y="2063361"/>
                  <a:pt x="642325" y="2116892"/>
                </a:cubicBezTo>
                <a:cubicBezTo>
                  <a:pt x="669089" y="2170423"/>
                  <a:pt x="1046211" y="2063361"/>
                  <a:pt x="1051077" y="2116892"/>
                </a:cubicBezTo>
                <a:cubicBezTo>
                  <a:pt x="1055943" y="2170423"/>
                  <a:pt x="673954" y="2384545"/>
                  <a:pt x="671521" y="2438076"/>
                </a:cubicBezTo>
                <a:cubicBezTo>
                  <a:pt x="669088" y="2491607"/>
                  <a:pt x="1024313" y="2391845"/>
                  <a:pt x="1036478" y="2438076"/>
                </a:cubicBezTo>
                <a:cubicBezTo>
                  <a:pt x="1048643" y="2484307"/>
                  <a:pt x="734781" y="2671663"/>
                  <a:pt x="744513" y="2715461"/>
                </a:cubicBezTo>
                <a:cubicBezTo>
                  <a:pt x="754245" y="2759259"/>
                  <a:pt x="1068108" y="2640032"/>
                  <a:pt x="1094871" y="2700862"/>
                </a:cubicBezTo>
                <a:cubicBezTo>
                  <a:pt x="1121634" y="2761692"/>
                  <a:pt x="885630" y="3036645"/>
                  <a:pt x="905094" y="3080443"/>
                </a:cubicBezTo>
                <a:cubicBezTo>
                  <a:pt x="924558" y="3124241"/>
                  <a:pt x="1175162" y="2912552"/>
                  <a:pt x="1211658" y="2963649"/>
                </a:cubicBezTo>
                <a:cubicBezTo>
                  <a:pt x="1248154" y="3014746"/>
                  <a:pt x="1099738" y="3352962"/>
                  <a:pt x="1124068" y="3387027"/>
                </a:cubicBezTo>
                <a:cubicBezTo>
                  <a:pt x="1148399" y="3421092"/>
                  <a:pt x="1304114" y="3160738"/>
                  <a:pt x="1357641" y="3168038"/>
                </a:cubicBezTo>
                <a:cubicBezTo>
                  <a:pt x="1411168" y="3175338"/>
                  <a:pt x="1406301" y="3440558"/>
                  <a:pt x="1445230" y="3430825"/>
                </a:cubicBezTo>
                <a:cubicBezTo>
                  <a:pt x="1484159" y="3421092"/>
                  <a:pt x="1535253" y="3133973"/>
                  <a:pt x="1591213" y="3109641"/>
                </a:cubicBezTo>
                <a:cubicBezTo>
                  <a:pt x="1647173" y="3085309"/>
                  <a:pt x="1725031" y="3316464"/>
                  <a:pt x="1780991" y="3284832"/>
                </a:cubicBezTo>
                <a:cubicBezTo>
                  <a:pt x="1836951" y="3253200"/>
                  <a:pt x="1875880" y="2946616"/>
                  <a:pt x="1926974" y="2919851"/>
                </a:cubicBezTo>
                <a:cubicBezTo>
                  <a:pt x="1978068" y="2893086"/>
                  <a:pt x="2060792" y="3146140"/>
                  <a:pt x="2087555" y="3124241"/>
                </a:cubicBezTo>
                <a:cubicBezTo>
                  <a:pt x="2114318" y="3102342"/>
                  <a:pt x="2048626" y="2820090"/>
                  <a:pt x="2087555" y="2788458"/>
                </a:cubicBezTo>
                <a:cubicBezTo>
                  <a:pt x="2126484" y="2756826"/>
                  <a:pt x="2287064" y="2966082"/>
                  <a:pt x="2321127" y="2934450"/>
                </a:cubicBezTo>
                <a:cubicBezTo>
                  <a:pt x="2355190" y="2902818"/>
                  <a:pt x="2257868" y="2625432"/>
                  <a:pt x="2291931" y="2598667"/>
                </a:cubicBezTo>
                <a:cubicBezTo>
                  <a:pt x="2325994" y="2571902"/>
                  <a:pt x="2498740" y="2803057"/>
                  <a:pt x="2525503" y="2773858"/>
                </a:cubicBezTo>
                <a:cubicBezTo>
                  <a:pt x="2552267" y="2744660"/>
                  <a:pt x="2416016" y="2452675"/>
                  <a:pt x="2452512" y="2423476"/>
                </a:cubicBezTo>
                <a:cubicBezTo>
                  <a:pt x="2489008" y="2394278"/>
                  <a:pt x="2703116" y="2657064"/>
                  <a:pt x="2744478" y="2598667"/>
                </a:cubicBezTo>
                <a:cubicBezTo>
                  <a:pt x="2785840" y="2540270"/>
                  <a:pt x="2676353" y="2116892"/>
                  <a:pt x="2700683" y="2073094"/>
                </a:cubicBezTo>
                <a:cubicBezTo>
                  <a:pt x="2725013" y="2029296"/>
                  <a:pt x="2849098" y="2355347"/>
                  <a:pt x="2890460" y="2335881"/>
                </a:cubicBezTo>
                <a:cubicBezTo>
                  <a:pt x="2931822" y="2316415"/>
                  <a:pt x="2902626" y="2002531"/>
                  <a:pt x="2948854" y="1956300"/>
                </a:cubicBezTo>
                <a:cubicBezTo>
                  <a:pt x="2995082" y="1910069"/>
                  <a:pt x="3138632" y="2119325"/>
                  <a:pt x="3167828" y="2058495"/>
                </a:cubicBezTo>
                <a:cubicBezTo>
                  <a:pt x="3197025" y="1997665"/>
                  <a:pt x="3085104" y="1632683"/>
                  <a:pt x="3124033" y="1591319"/>
                </a:cubicBezTo>
                <a:cubicBezTo>
                  <a:pt x="3162962" y="1549955"/>
                  <a:pt x="3357605" y="1863839"/>
                  <a:pt x="3401400" y="1810308"/>
                </a:cubicBezTo>
                <a:cubicBezTo>
                  <a:pt x="3445195" y="1756777"/>
                  <a:pt x="3352739" y="1330965"/>
                  <a:pt x="3386802" y="1270135"/>
                </a:cubicBezTo>
                <a:cubicBezTo>
                  <a:pt x="3420865" y="1209305"/>
                  <a:pt x="3576579" y="1518322"/>
                  <a:pt x="3605776" y="1445326"/>
                </a:cubicBezTo>
                <a:cubicBezTo>
                  <a:pt x="3634973" y="1372330"/>
                  <a:pt x="3532784" y="897855"/>
                  <a:pt x="3561981" y="832158"/>
                </a:cubicBezTo>
                <a:cubicBezTo>
                  <a:pt x="3591178" y="766461"/>
                  <a:pt x="3759058" y="1116843"/>
                  <a:pt x="3780956" y="1051146"/>
                </a:cubicBezTo>
                <a:cubicBezTo>
                  <a:pt x="3802854" y="985449"/>
                  <a:pt x="3661737" y="479342"/>
                  <a:pt x="3693366" y="437978"/>
                </a:cubicBezTo>
                <a:cubicBezTo>
                  <a:pt x="3724995" y="396614"/>
                  <a:pt x="3934237" y="875955"/>
                  <a:pt x="3970733" y="802959"/>
                </a:cubicBezTo>
                <a:cubicBezTo>
                  <a:pt x="4007229" y="729963"/>
                  <a:pt x="3912340" y="0"/>
                  <a:pt x="3912340" y="0"/>
                </a:cubicBezTo>
                <a:lnTo>
                  <a:pt x="3912340" y="0"/>
                </a:lnTo>
                <a:lnTo>
                  <a:pt x="391234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1310698" y="3643380"/>
            <a:ext cx="1051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hort </a:t>
            </a:r>
            <a:r>
              <a:rPr lang="en-US" sz="2400" dirty="0" err="1" smtClean="0"/>
              <a:t>λ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3767799" y="5804573"/>
            <a:ext cx="93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long </a:t>
            </a:r>
            <a:r>
              <a:rPr lang="en-US" sz="2400" dirty="0" err="1" smtClean="0"/>
              <a:t>λ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1739900" y="6165850"/>
            <a:ext cx="5617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schematic representation of convergence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057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51200" y="1917700"/>
            <a:ext cx="344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F[m] = d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702300" y="3505200"/>
            <a:ext cx="106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</a:t>
            </a:r>
            <a:r>
              <a:rPr lang="en-US" sz="2800" dirty="0" smtClean="0"/>
              <a:t>iven:</a:t>
            </a:r>
            <a:endParaRPr lang="en-US" sz="2800" dirty="0"/>
          </a:p>
        </p:txBody>
      </p:sp>
      <p:cxnSp>
        <p:nvCxnSpPr>
          <p:cNvPr id="8" name="Straight Arrow Connector 7"/>
          <p:cNvCxnSpPr>
            <a:endCxn id="5" idx="2"/>
          </p:cNvCxnSpPr>
          <p:nvPr/>
        </p:nvCxnSpPr>
        <p:spPr>
          <a:xfrm flipH="1" flipV="1">
            <a:off x="4972050" y="2625586"/>
            <a:ext cx="730250" cy="854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o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3"/>
          <a:stretch/>
        </p:blipFill>
        <p:spPr>
          <a:xfrm>
            <a:off x="5204012" y="4013200"/>
            <a:ext cx="3188447" cy="22479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009900" y="2587486"/>
            <a:ext cx="869950" cy="892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84400" y="3467100"/>
            <a:ext cx="1001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guess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692900" y="6261100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I</a:t>
            </a:r>
            <a:r>
              <a:rPr lang="en-US" sz="3200" dirty="0" smtClean="0"/>
              <a:t>nversion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2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39900" y="6165850"/>
            <a:ext cx="5617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schematic representation of convergence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203386" y="3429000"/>
            <a:ext cx="721414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203386" y="1657528"/>
            <a:ext cx="255925" cy="1308100"/>
          </a:xfrm>
          <a:custGeom>
            <a:avLst/>
            <a:gdLst>
              <a:gd name="connsiteX0" fmla="*/ 38100 w 255925"/>
              <a:gd name="connsiteY0" fmla="*/ 0 h 1308100"/>
              <a:gd name="connsiteX1" fmla="*/ 165100 w 255925"/>
              <a:gd name="connsiteY1" fmla="*/ 165100 h 1308100"/>
              <a:gd name="connsiteX2" fmla="*/ 241300 w 255925"/>
              <a:gd name="connsiteY2" fmla="*/ 419100 h 1308100"/>
              <a:gd name="connsiteX3" fmla="*/ 254000 w 255925"/>
              <a:gd name="connsiteY3" fmla="*/ 723900 h 1308100"/>
              <a:gd name="connsiteX4" fmla="*/ 215900 w 255925"/>
              <a:gd name="connsiteY4" fmla="*/ 952500 h 1308100"/>
              <a:gd name="connsiteX5" fmla="*/ 101600 w 255925"/>
              <a:gd name="connsiteY5" fmla="*/ 1193800 h 1308100"/>
              <a:gd name="connsiteX6" fmla="*/ 0 w 255925"/>
              <a:gd name="connsiteY6" fmla="*/ 130810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925" h="1308100">
                <a:moveTo>
                  <a:pt x="38100" y="0"/>
                </a:moveTo>
                <a:cubicBezTo>
                  <a:pt x="84666" y="47625"/>
                  <a:pt x="131233" y="95250"/>
                  <a:pt x="165100" y="165100"/>
                </a:cubicBezTo>
                <a:cubicBezTo>
                  <a:pt x="198967" y="234950"/>
                  <a:pt x="226483" y="325967"/>
                  <a:pt x="241300" y="419100"/>
                </a:cubicBezTo>
                <a:cubicBezTo>
                  <a:pt x="256117" y="512233"/>
                  <a:pt x="258233" y="635000"/>
                  <a:pt x="254000" y="723900"/>
                </a:cubicBezTo>
                <a:cubicBezTo>
                  <a:pt x="249767" y="812800"/>
                  <a:pt x="241300" y="874183"/>
                  <a:pt x="215900" y="952500"/>
                </a:cubicBezTo>
                <a:cubicBezTo>
                  <a:pt x="190500" y="1030817"/>
                  <a:pt x="137583" y="1134533"/>
                  <a:pt x="101600" y="1193800"/>
                </a:cubicBezTo>
                <a:cubicBezTo>
                  <a:pt x="65617" y="1253067"/>
                  <a:pt x="0" y="1308100"/>
                  <a:pt x="0" y="13081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203386" y="4660900"/>
            <a:ext cx="721414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29500" y="2146300"/>
            <a:ext cx="176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local minimum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14487" y="3429000"/>
            <a:ext cx="185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olving for long &amp; short </a:t>
            </a:r>
            <a:r>
              <a:rPr lang="en-US" dirty="0" err="1" smtClean="0"/>
              <a:t>λ</a:t>
            </a:r>
            <a:r>
              <a:rPr lang="en-US" dirty="0" smtClean="0"/>
              <a:t> simultaneously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500" y="2171700"/>
            <a:ext cx="162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expect this method to converge to a solution (100’s of times) faster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52586" y="4695230"/>
            <a:ext cx="185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olving for short </a:t>
            </a:r>
            <a:r>
              <a:rPr lang="en-US" dirty="0" err="1" smtClean="0"/>
              <a:t>λ</a:t>
            </a:r>
            <a:r>
              <a:rPr lang="en-US" dirty="0" smtClean="0"/>
              <a:t> first then long </a:t>
            </a:r>
            <a:r>
              <a:rPr lang="en-US" dirty="0" err="1"/>
              <a:t>λ</a:t>
            </a:r>
            <a:r>
              <a:rPr lang="en-US" dirty="0" smtClean="0"/>
              <a:t> separately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strategy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5300" y="952500"/>
            <a:ext cx="6823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Fit the short </a:t>
            </a:r>
            <a:r>
              <a:rPr lang="en-US" sz="2400" dirty="0" err="1" smtClean="0"/>
              <a:t>λ</a:t>
            </a:r>
            <a:r>
              <a:rPr lang="en-US" sz="2400" dirty="0" smtClean="0"/>
              <a:t> component first, to avoid local minima</a:t>
            </a:r>
          </a:p>
          <a:p>
            <a:r>
              <a:rPr lang="en-US" sz="2400" dirty="0" smtClean="0"/>
              <a:t>Fit the long </a:t>
            </a:r>
            <a:r>
              <a:rPr lang="en-US" sz="2400" dirty="0" err="1" smtClean="0"/>
              <a:t>λ</a:t>
            </a:r>
            <a:r>
              <a:rPr lang="en-US" sz="2400" dirty="0" smtClean="0"/>
              <a:t> component next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1605610" y="1783497"/>
            <a:ext cx="5265090" cy="448274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098267" y="1824608"/>
            <a:ext cx="29196" cy="3941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127463" y="5766407"/>
            <a:ext cx="43210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 rot="2340000">
            <a:off x="2785072" y="2057170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 rot="1860000">
            <a:off x="3105352" y="3546636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 rot="20640000" flipH="1">
            <a:off x="3927902" y="4330905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 rot="20280000" flipH="1" flipV="1">
            <a:off x="4752508" y="4012712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rot="20400000" flipH="1">
            <a:off x="5445044" y="2997172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rot="20100000" flipH="1">
            <a:off x="6112795" y="1981632"/>
            <a:ext cx="335760" cy="1474525"/>
          </a:xfrm>
          <a:custGeom>
            <a:avLst/>
            <a:gdLst>
              <a:gd name="connsiteX0" fmla="*/ 0 w 1274657"/>
              <a:gd name="connsiteY0" fmla="*/ 0 h 3211836"/>
              <a:gd name="connsiteX1" fmla="*/ 262769 w 1274657"/>
              <a:gd name="connsiteY1" fmla="*/ 58397 h 3211836"/>
              <a:gd name="connsiteX2" fmla="*/ 540137 w 1274657"/>
              <a:gd name="connsiteY2" fmla="*/ 204390 h 3211836"/>
              <a:gd name="connsiteX3" fmla="*/ 744513 w 1274657"/>
              <a:gd name="connsiteY3" fmla="*/ 379581 h 3211836"/>
              <a:gd name="connsiteX4" fmla="*/ 978085 w 1274657"/>
              <a:gd name="connsiteY4" fmla="*/ 627768 h 3211836"/>
              <a:gd name="connsiteX5" fmla="*/ 1124068 w 1274657"/>
              <a:gd name="connsiteY5" fmla="*/ 875955 h 3211836"/>
              <a:gd name="connsiteX6" fmla="*/ 1226256 w 1274657"/>
              <a:gd name="connsiteY6" fmla="*/ 1167940 h 3211836"/>
              <a:gd name="connsiteX7" fmla="*/ 1270051 w 1274657"/>
              <a:gd name="connsiteY7" fmla="*/ 1489124 h 3211836"/>
              <a:gd name="connsiteX8" fmla="*/ 1270051 w 1274657"/>
              <a:gd name="connsiteY8" fmla="*/ 1693514 h 3211836"/>
              <a:gd name="connsiteX9" fmla="*/ 1240855 w 1274657"/>
              <a:gd name="connsiteY9" fmla="*/ 2014697 h 3211836"/>
              <a:gd name="connsiteX10" fmla="*/ 1124068 w 1274657"/>
              <a:gd name="connsiteY10" fmla="*/ 2321282 h 3211836"/>
              <a:gd name="connsiteX11" fmla="*/ 934291 w 1274657"/>
              <a:gd name="connsiteY11" fmla="*/ 2627866 h 3211836"/>
              <a:gd name="connsiteX12" fmla="*/ 700718 w 1274657"/>
              <a:gd name="connsiteY12" fmla="*/ 2832256 h 3211836"/>
              <a:gd name="connsiteX13" fmla="*/ 481744 w 1274657"/>
              <a:gd name="connsiteY13" fmla="*/ 3007447 h 3211836"/>
              <a:gd name="connsiteX14" fmla="*/ 189778 w 1274657"/>
              <a:gd name="connsiteY14" fmla="*/ 3153439 h 3211836"/>
              <a:gd name="connsiteX15" fmla="*/ 87590 w 1274657"/>
              <a:gd name="connsiteY15" fmla="*/ 3211836 h 32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57" h="3211836">
                <a:moveTo>
                  <a:pt x="0" y="0"/>
                </a:moveTo>
                <a:cubicBezTo>
                  <a:pt x="86373" y="12166"/>
                  <a:pt x="172746" y="24332"/>
                  <a:pt x="262769" y="58397"/>
                </a:cubicBezTo>
                <a:cubicBezTo>
                  <a:pt x="352792" y="92462"/>
                  <a:pt x="459846" y="150859"/>
                  <a:pt x="540137" y="204390"/>
                </a:cubicBezTo>
                <a:cubicBezTo>
                  <a:pt x="620428" y="257921"/>
                  <a:pt x="671522" y="309018"/>
                  <a:pt x="744513" y="379581"/>
                </a:cubicBezTo>
                <a:cubicBezTo>
                  <a:pt x="817504" y="450144"/>
                  <a:pt x="914826" y="545039"/>
                  <a:pt x="978085" y="627768"/>
                </a:cubicBezTo>
                <a:cubicBezTo>
                  <a:pt x="1041344" y="710497"/>
                  <a:pt x="1082706" y="785926"/>
                  <a:pt x="1124068" y="875955"/>
                </a:cubicBezTo>
                <a:cubicBezTo>
                  <a:pt x="1165430" y="965984"/>
                  <a:pt x="1201925" y="1065745"/>
                  <a:pt x="1226256" y="1167940"/>
                </a:cubicBezTo>
                <a:cubicBezTo>
                  <a:pt x="1250587" y="1270135"/>
                  <a:pt x="1262752" y="1401528"/>
                  <a:pt x="1270051" y="1489124"/>
                </a:cubicBezTo>
                <a:cubicBezTo>
                  <a:pt x="1277350" y="1576720"/>
                  <a:pt x="1274917" y="1605919"/>
                  <a:pt x="1270051" y="1693514"/>
                </a:cubicBezTo>
                <a:cubicBezTo>
                  <a:pt x="1265185" y="1781109"/>
                  <a:pt x="1265186" y="1910069"/>
                  <a:pt x="1240855" y="2014697"/>
                </a:cubicBezTo>
                <a:cubicBezTo>
                  <a:pt x="1216524" y="2119325"/>
                  <a:pt x="1175162" y="2219087"/>
                  <a:pt x="1124068" y="2321282"/>
                </a:cubicBezTo>
                <a:cubicBezTo>
                  <a:pt x="1072974" y="2423477"/>
                  <a:pt x="1004849" y="2542704"/>
                  <a:pt x="934291" y="2627866"/>
                </a:cubicBezTo>
                <a:cubicBezTo>
                  <a:pt x="863733" y="2713028"/>
                  <a:pt x="776142" y="2768993"/>
                  <a:pt x="700718" y="2832256"/>
                </a:cubicBezTo>
                <a:cubicBezTo>
                  <a:pt x="625294" y="2895519"/>
                  <a:pt x="566901" y="2953917"/>
                  <a:pt x="481744" y="3007447"/>
                </a:cubicBezTo>
                <a:cubicBezTo>
                  <a:pt x="396587" y="3060977"/>
                  <a:pt x="255470" y="3119374"/>
                  <a:pt x="189778" y="3153439"/>
                </a:cubicBezTo>
                <a:cubicBezTo>
                  <a:pt x="124086" y="3187504"/>
                  <a:pt x="87590" y="3211836"/>
                  <a:pt x="87590" y="32118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361035" y="2028996"/>
            <a:ext cx="4131314" cy="3256875"/>
          </a:xfrm>
          <a:custGeom>
            <a:avLst/>
            <a:gdLst>
              <a:gd name="connsiteX0" fmla="*/ 0 w 4131314"/>
              <a:gd name="connsiteY0" fmla="*/ 116794 h 3256875"/>
              <a:gd name="connsiteX1" fmla="*/ 364957 w 4131314"/>
              <a:gd name="connsiteY1" fmla="*/ 394180 h 3256875"/>
              <a:gd name="connsiteX2" fmla="*/ 642325 w 4131314"/>
              <a:gd name="connsiteY2" fmla="*/ 671566 h 3256875"/>
              <a:gd name="connsiteX3" fmla="*/ 832102 w 4131314"/>
              <a:gd name="connsiteY3" fmla="*/ 1007349 h 3256875"/>
              <a:gd name="connsiteX4" fmla="*/ 890495 w 4131314"/>
              <a:gd name="connsiteY4" fmla="*/ 1678915 h 3256875"/>
              <a:gd name="connsiteX5" fmla="*/ 963487 w 4131314"/>
              <a:gd name="connsiteY5" fmla="*/ 2131492 h 3256875"/>
              <a:gd name="connsiteX6" fmla="*/ 1065675 w 4131314"/>
              <a:gd name="connsiteY6" fmla="*/ 2627866 h 3256875"/>
              <a:gd name="connsiteX7" fmla="*/ 1138666 w 4131314"/>
              <a:gd name="connsiteY7" fmla="*/ 2876054 h 3256875"/>
              <a:gd name="connsiteX8" fmla="*/ 1255452 w 4131314"/>
              <a:gd name="connsiteY8" fmla="*/ 3124241 h 3256875"/>
              <a:gd name="connsiteX9" fmla="*/ 1503623 w 4131314"/>
              <a:gd name="connsiteY9" fmla="*/ 3255634 h 3256875"/>
              <a:gd name="connsiteX10" fmla="*/ 1810187 w 4131314"/>
              <a:gd name="connsiteY10" fmla="*/ 3168039 h 3256875"/>
              <a:gd name="connsiteX11" fmla="*/ 2335725 w 4131314"/>
              <a:gd name="connsiteY11" fmla="*/ 2832256 h 3256875"/>
              <a:gd name="connsiteX12" fmla="*/ 2759076 w 4131314"/>
              <a:gd name="connsiteY12" fmla="*/ 2408877 h 3256875"/>
              <a:gd name="connsiteX13" fmla="*/ 3284614 w 4131314"/>
              <a:gd name="connsiteY13" fmla="*/ 1854106 h 3256875"/>
              <a:gd name="connsiteX14" fmla="*/ 3664169 w 4131314"/>
              <a:gd name="connsiteY14" fmla="*/ 1240937 h 3256875"/>
              <a:gd name="connsiteX15" fmla="*/ 3912340 w 4131314"/>
              <a:gd name="connsiteY15" fmla="*/ 744562 h 3256875"/>
              <a:gd name="connsiteX16" fmla="*/ 4131314 w 4131314"/>
              <a:gd name="connsiteY16" fmla="*/ 0 h 32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31314" h="3256875">
                <a:moveTo>
                  <a:pt x="0" y="116794"/>
                </a:moveTo>
                <a:cubicBezTo>
                  <a:pt x="128951" y="209256"/>
                  <a:pt x="257903" y="301718"/>
                  <a:pt x="364957" y="394180"/>
                </a:cubicBezTo>
                <a:cubicBezTo>
                  <a:pt x="472011" y="486642"/>
                  <a:pt x="564467" y="569371"/>
                  <a:pt x="642325" y="671566"/>
                </a:cubicBezTo>
                <a:cubicBezTo>
                  <a:pt x="720183" y="773761"/>
                  <a:pt x="790740" y="839458"/>
                  <a:pt x="832102" y="1007349"/>
                </a:cubicBezTo>
                <a:cubicBezTo>
                  <a:pt x="873464" y="1175240"/>
                  <a:pt x="868597" y="1491558"/>
                  <a:pt x="890495" y="1678915"/>
                </a:cubicBezTo>
                <a:cubicBezTo>
                  <a:pt x="912393" y="1866272"/>
                  <a:pt x="934290" y="1973334"/>
                  <a:pt x="963487" y="2131492"/>
                </a:cubicBezTo>
                <a:cubicBezTo>
                  <a:pt x="992684" y="2289650"/>
                  <a:pt x="1036479" y="2503772"/>
                  <a:pt x="1065675" y="2627866"/>
                </a:cubicBezTo>
                <a:cubicBezTo>
                  <a:pt x="1094872" y="2751960"/>
                  <a:pt x="1107037" y="2793325"/>
                  <a:pt x="1138666" y="2876054"/>
                </a:cubicBezTo>
                <a:cubicBezTo>
                  <a:pt x="1170295" y="2958783"/>
                  <a:pt x="1194626" y="3060978"/>
                  <a:pt x="1255452" y="3124241"/>
                </a:cubicBezTo>
                <a:cubicBezTo>
                  <a:pt x="1316278" y="3187504"/>
                  <a:pt x="1411167" y="3248334"/>
                  <a:pt x="1503623" y="3255634"/>
                </a:cubicBezTo>
                <a:cubicBezTo>
                  <a:pt x="1596079" y="3262934"/>
                  <a:pt x="1671503" y="3238602"/>
                  <a:pt x="1810187" y="3168039"/>
                </a:cubicBezTo>
                <a:cubicBezTo>
                  <a:pt x="1948871" y="3097476"/>
                  <a:pt x="2177577" y="2958783"/>
                  <a:pt x="2335725" y="2832256"/>
                </a:cubicBezTo>
                <a:cubicBezTo>
                  <a:pt x="2493873" y="2705729"/>
                  <a:pt x="2600928" y="2571902"/>
                  <a:pt x="2759076" y="2408877"/>
                </a:cubicBezTo>
                <a:cubicBezTo>
                  <a:pt x="2917224" y="2245852"/>
                  <a:pt x="3133765" y="2048763"/>
                  <a:pt x="3284614" y="1854106"/>
                </a:cubicBezTo>
                <a:cubicBezTo>
                  <a:pt x="3435463" y="1659449"/>
                  <a:pt x="3559548" y="1425861"/>
                  <a:pt x="3664169" y="1240937"/>
                </a:cubicBezTo>
                <a:cubicBezTo>
                  <a:pt x="3768790" y="1056013"/>
                  <a:pt x="3834483" y="951385"/>
                  <a:pt x="3912340" y="744562"/>
                </a:cubicBezTo>
                <a:cubicBezTo>
                  <a:pt x="3990197" y="537739"/>
                  <a:pt x="4131314" y="0"/>
                  <a:pt x="4131314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492420" y="1985200"/>
            <a:ext cx="3979088" cy="3431086"/>
          </a:xfrm>
          <a:custGeom>
            <a:avLst/>
            <a:gdLst>
              <a:gd name="connsiteX0" fmla="*/ 0 w 3979088"/>
              <a:gd name="connsiteY0" fmla="*/ 131393 h 3431086"/>
              <a:gd name="connsiteX1" fmla="*/ 496342 w 3979088"/>
              <a:gd name="connsiteY1" fmla="*/ 510974 h 3431086"/>
              <a:gd name="connsiteX2" fmla="*/ 788308 w 3979088"/>
              <a:gd name="connsiteY2" fmla="*/ 788360 h 3431086"/>
              <a:gd name="connsiteX3" fmla="*/ 394154 w 3979088"/>
              <a:gd name="connsiteY3" fmla="*/ 759161 h 3431086"/>
              <a:gd name="connsiteX4" fmla="*/ 744513 w 3979088"/>
              <a:gd name="connsiteY4" fmla="*/ 1065746 h 3431086"/>
              <a:gd name="connsiteX5" fmla="*/ 364957 w 3979088"/>
              <a:gd name="connsiteY5" fmla="*/ 1051146 h 3431086"/>
              <a:gd name="connsiteX6" fmla="*/ 656923 w 3979088"/>
              <a:gd name="connsiteY6" fmla="*/ 1372330 h 3431086"/>
              <a:gd name="connsiteX7" fmla="*/ 248171 w 3979088"/>
              <a:gd name="connsiteY7" fmla="*/ 1343132 h 3431086"/>
              <a:gd name="connsiteX8" fmla="*/ 554735 w 3979088"/>
              <a:gd name="connsiteY8" fmla="*/ 1635117 h 3431086"/>
              <a:gd name="connsiteX9" fmla="*/ 262769 w 3979088"/>
              <a:gd name="connsiteY9" fmla="*/ 1839506 h 3431086"/>
              <a:gd name="connsiteX10" fmla="*/ 890496 w 3979088"/>
              <a:gd name="connsiteY10" fmla="*/ 1795708 h 3431086"/>
              <a:gd name="connsiteX11" fmla="*/ 642325 w 3979088"/>
              <a:gd name="connsiteY11" fmla="*/ 2116892 h 3431086"/>
              <a:gd name="connsiteX12" fmla="*/ 1051077 w 3979088"/>
              <a:gd name="connsiteY12" fmla="*/ 2116892 h 3431086"/>
              <a:gd name="connsiteX13" fmla="*/ 671521 w 3979088"/>
              <a:gd name="connsiteY13" fmla="*/ 2438076 h 3431086"/>
              <a:gd name="connsiteX14" fmla="*/ 1036478 w 3979088"/>
              <a:gd name="connsiteY14" fmla="*/ 2438076 h 3431086"/>
              <a:gd name="connsiteX15" fmla="*/ 744513 w 3979088"/>
              <a:gd name="connsiteY15" fmla="*/ 2715461 h 3431086"/>
              <a:gd name="connsiteX16" fmla="*/ 1094871 w 3979088"/>
              <a:gd name="connsiteY16" fmla="*/ 2700862 h 3431086"/>
              <a:gd name="connsiteX17" fmla="*/ 905094 w 3979088"/>
              <a:gd name="connsiteY17" fmla="*/ 3080443 h 3431086"/>
              <a:gd name="connsiteX18" fmla="*/ 1211658 w 3979088"/>
              <a:gd name="connsiteY18" fmla="*/ 2963649 h 3431086"/>
              <a:gd name="connsiteX19" fmla="*/ 1124068 w 3979088"/>
              <a:gd name="connsiteY19" fmla="*/ 3387027 h 3431086"/>
              <a:gd name="connsiteX20" fmla="*/ 1357641 w 3979088"/>
              <a:gd name="connsiteY20" fmla="*/ 3168038 h 3431086"/>
              <a:gd name="connsiteX21" fmla="*/ 1445230 w 3979088"/>
              <a:gd name="connsiteY21" fmla="*/ 3430825 h 3431086"/>
              <a:gd name="connsiteX22" fmla="*/ 1591213 w 3979088"/>
              <a:gd name="connsiteY22" fmla="*/ 3109641 h 3431086"/>
              <a:gd name="connsiteX23" fmla="*/ 1780991 w 3979088"/>
              <a:gd name="connsiteY23" fmla="*/ 3284832 h 3431086"/>
              <a:gd name="connsiteX24" fmla="*/ 1926974 w 3979088"/>
              <a:gd name="connsiteY24" fmla="*/ 2919851 h 3431086"/>
              <a:gd name="connsiteX25" fmla="*/ 2087555 w 3979088"/>
              <a:gd name="connsiteY25" fmla="*/ 3124241 h 3431086"/>
              <a:gd name="connsiteX26" fmla="*/ 2087555 w 3979088"/>
              <a:gd name="connsiteY26" fmla="*/ 2788458 h 3431086"/>
              <a:gd name="connsiteX27" fmla="*/ 2321127 w 3979088"/>
              <a:gd name="connsiteY27" fmla="*/ 2934450 h 3431086"/>
              <a:gd name="connsiteX28" fmla="*/ 2291931 w 3979088"/>
              <a:gd name="connsiteY28" fmla="*/ 2598667 h 3431086"/>
              <a:gd name="connsiteX29" fmla="*/ 2525503 w 3979088"/>
              <a:gd name="connsiteY29" fmla="*/ 2773858 h 3431086"/>
              <a:gd name="connsiteX30" fmla="*/ 2452512 w 3979088"/>
              <a:gd name="connsiteY30" fmla="*/ 2423476 h 3431086"/>
              <a:gd name="connsiteX31" fmla="*/ 2744478 w 3979088"/>
              <a:gd name="connsiteY31" fmla="*/ 2598667 h 3431086"/>
              <a:gd name="connsiteX32" fmla="*/ 2700683 w 3979088"/>
              <a:gd name="connsiteY32" fmla="*/ 2073094 h 3431086"/>
              <a:gd name="connsiteX33" fmla="*/ 2890460 w 3979088"/>
              <a:gd name="connsiteY33" fmla="*/ 2335881 h 3431086"/>
              <a:gd name="connsiteX34" fmla="*/ 2948854 w 3979088"/>
              <a:gd name="connsiteY34" fmla="*/ 1956300 h 3431086"/>
              <a:gd name="connsiteX35" fmla="*/ 3167828 w 3979088"/>
              <a:gd name="connsiteY35" fmla="*/ 2058495 h 3431086"/>
              <a:gd name="connsiteX36" fmla="*/ 3124033 w 3979088"/>
              <a:gd name="connsiteY36" fmla="*/ 1591319 h 3431086"/>
              <a:gd name="connsiteX37" fmla="*/ 3401400 w 3979088"/>
              <a:gd name="connsiteY37" fmla="*/ 1810308 h 3431086"/>
              <a:gd name="connsiteX38" fmla="*/ 3386802 w 3979088"/>
              <a:gd name="connsiteY38" fmla="*/ 1270135 h 3431086"/>
              <a:gd name="connsiteX39" fmla="*/ 3605776 w 3979088"/>
              <a:gd name="connsiteY39" fmla="*/ 1445326 h 3431086"/>
              <a:gd name="connsiteX40" fmla="*/ 3561981 w 3979088"/>
              <a:gd name="connsiteY40" fmla="*/ 832158 h 3431086"/>
              <a:gd name="connsiteX41" fmla="*/ 3780956 w 3979088"/>
              <a:gd name="connsiteY41" fmla="*/ 1051146 h 3431086"/>
              <a:gd name="connsiteX42" fmla="*/ 3693366 w 3979088"/>
              <a:gd name="connsiteY42" fmla="*/ 437978 h 3431086"/>
              <a:gd name="connsiteX43" fmla="*/ 3970733 w 3979088"/>
              <a:gd name="connsiteY43" fmla="*/ 802959 h 3431086"/>
              <a:gd name="connsiteX44" fmla="*/ 3912340 w 3979088"/>
              <a:gd name="connsiteY44" fmla="*/ 0 h 3431086"/>
              <a:gd name="connsiteX45" fmla="*/ 3912340 w 3979088"/>
              <a:gd name="connsiteY45" fmla="*/ 0 h 3431086"/>
              <a:gd name="connsiteX46" fmla="*/ 3912340 w 3979088"/>
              <a:gd name="connsiteY46" fmla="*/ 0 h 343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979088" h="3431086">
                <a:moveTo>
                  <a:pt x="0" y="131393"/>
                </a:moveTo>
                <a:cubicBezTo>
                  <a:pt x="182478" y="266436"/>
                  <a:pt x="364957" y="401480"/>
                  <a:pt x="496342" y="510974"/>
                </a:cubicBezTo>
                <a:cubicBezTo>
                  <a:pt x="627727" y="620469"/>
                  <a:pt x="805339" y="746996"/>
                  <a:pt x="788308" y="788360"/>
                </a:cubicBezTo>
                <a:cubicBezTo>
                  <a:pt x="771277" y="829724"/>
                  <a:pt x="401453" y="712930"/>
                  <a:pt x="394154" y="759161"/>
                </a:cubicBezTo>
                <a:cubicBezTo>
                  <a:pt x="386855" y="805392"/>
                  <a:pt x="749379" y="1017082"/>
                  <a:pt x="744513" y="1065746"/>
                </a:cubicBezTo>
                <a:cubicBezTo>
                  <a:pt x="739647" y="1114410"/>
                  <a:pt x="379555" y="1000049"/>
                  <a:pt x="364957" y="1051146"/>
                </a:cubicBezTo>
                <a:cubicBezTo>
                  <a:pt x="350359" y="1102243"/>
                  <a:pt x="676387" y="1323666"/>
                  <a:pt x="656923" y="1372330"/>
                </a:cubicBezTo>
                <a:cubicBezTo>
                  <a:pt x="637459" y="1420994"/>
                  <a:pt x="265202" y="1299334"/>
                  <a:pt x="248171" y="1343132"/>
                </a:cubicBezTo>
                <a:cubicBezTo>
                  <a:pt x="231140" y="1386930"/>
                  <a:pt x="552302" y="1552388"/>
                  <a:pt x="554735" y="1635117"/>
                </a:cubicBezTo>
                <a:cubicBezTo>
                  <a:pt x="557168" y="1717846"/>
                  <a:pt x="206809" y="1812741"/>
                  <a:pt x="262769" y="1839506"/>
                </a:cubicBezTo>
                <a:cubicBezTo>
                  <a:pt x="318729" y="1866271"/>
                  <a:pt x="827237" y="1749477"/>
                  <a:pt x="890496" y="1795708"/>
                </a:cubicBezTo>
                <a:cubicBezTo>
                  <a:pt x="953755" y="1841939"/>
                  <a:pt x="615561" y="2063361"/>
                  <a:pt x="642325" y="2116892"/>
                </a:cubicBezTo>
                <a:cubicBezTo>
                  <a:pt x="669089" y="2170423"/>
                  <a:pt x="1046211" y="2063361"/>
                  <a:pt x="1051077" y="2116892"/>
                </a:cubicBezTo>
                <a:cubicBezTo>
                  <a:pt x="1055943" y="2170423"/>
                  <a:pt x="673954" y="2384545"/>
                  <a:pt x="671521" y="2438076"/>
                </a:cubicBezTo>
                <a:cubicBezTo>
                  <a:pt x="669088" y="2491607"/>
                  <a:pt x="1024313" y="2391845"/>
                  <a:pt x="1036478" y="2438076"/>
                </a:cubicBezTo>
                <a:cubicBezTo>
                  <a:pt x="1048643" y="2484307"/>
                  <a:pt x="734781" y="2671663"/>
                  <a:pt x="744513" y="2715461"/>
                </a:cubicBezTo>
                <a:cubicBezTo>
                  <a:pt x="754245" y="2759259"/>
                  <a:pt x="1068108" y="2640032"/>
                  <a:pt x="1094871" y="2700862"/>
                </a:cubicBezTo>
                <a:cubicBezTo>
                  <a:pt x="1121634" y="2761692"/>
                  <a:pt x="885630" y="3036645"/>
                  <a:pt x="905094" y="3080443"/>
                </a:cubicBezTo>
                <a:cubicBezTo>
                  <a:pt x="924558" y="3124241"/>
                  <a:pt x="1175162" y="2912552"/>
                  <a:pt x="1211658" y="2963649"/>
                </a:cubicBezTo>
                <a:cubicBezTo>
                  <a:pt x="1248154" y="3014746"/>
                  <a:pt x="1099738" y="3352962"/>
                  <a:pt x="1124068" y="3387027"/>
                </a:cubicBezTo>
                <a:cubicBezTo>
                  <a:pt x="1148399" y="3421092"/>
                  <a:pt x="1304114" y="3160738"/>
                  <a:pt x="1357641" y="3168038"/>
                </a:cubicBezTo>
                <a:cubicBezTo>
                  <a:pt x="1411168" y="3175338"/>
                  <a:pt x="1406301" y="3440558"/>
                  <a:pt x="1445230" y="3430825"/>
                </a:cubicBezTo>
                <a:cubicBezTo>
                  <a:pt x="1484159" y="3421092"/>
                  <a:pt x="1535253" y="3133973"/>
                  <a:pt x="1591213" y="3109641"/>
                </a:cubicBezTo>
                <a:cubicBezTo>
                  <a:pt x="1647173" y="3085309"/>
                  <a:pt x="1725031" y="3316464"/>
                  <a:pt x="1780991" y="3284832"/>
                </a:cubicBezTo>
                <a:cubicBezTo>
                  <a:pt x="1836951" y="3253200"/>
                  <a:pt x="1875880" y="2946616"/>
                  <a:pt x="1926974" y="2919851"/>
                </a:cubicBezTo>
                <a:cubicBezTo>
                  <a:pt x="1978068" y="2893086"/>
                  <a:pt x="2060792" y="3146140"/>
                  <a:pt x="2087555" y="3124241"/>
                </a:cubicBezTo>
                <a:cubicBezTo>
                  <a:pt x="2114318" y="3102342"/>
                  <a:pt x="2048626" y="2820090"/>
                  <a:pt x="2087555" y="2788458"/>
                </a:cubicBezTo>
                <a:cubicBezTo>
                  <a:pt x="2126484" y="2756826"/>
                  <a:pt x="2287064" y="2966082"/>
                  <a:pt x="2321127" y="2934450"/>
                </a:cubicBezTo>
                <a:cubicBezTo>
                  <a:pt x="2355190" y="2902818"/>
                  <a:pt x="2257868" y="2625432"/>
                  <a:pt x="2291931" y="2598667"/>
                </a:cubicBezTo>
                <a:cubicBezTo>
                  <a:pt x="2325994" y="2571902"/>
                  <a:pt x="2498740" y="2803057"/>
                  <a:pt x="2525503" y="2773858"/>
                </a:cubicBezTo>
                <a:cubicBezTo>
                  <a:pt x="2552267" y="2744660"/>
                  <a:pt x="2416016" y="2452675"/>
                  <a:pt x="2452512" y="2423476"/>
                </a:cubicBezTo>
                <a:cubicBezTo>
                  <a:pt x="2489008" y="2394278"/>
                  <a:pt x="2703116" y="2657064"/>
                  <a:pt x="2744478" y="2598667"/>
                </a:cubicBezTo>
                <a:cubicBezTo>
                  <a:pt x="2785840" y="2540270"/>
                  <a:pt x="2676353" y="2116892"/>
                  <a:pt x="2700683" y="2073094"/>
                </a:cubicBezTo>
                <a:cubicBezTo>
                  <a:pt x="2725013" y="2029296"/>
                  <a:pt x="2849098" y="2355347"/>
                  <a:pt x="2890460" y="2335881"/>
                </a:cubicBezTo>
                <a:cubicBezTo>
                  <a:pt x="2931822" y="2316415"/>
                  <a:pt x="2902626" y="2002531"/>
                  <a:pt x="2948854" y="1956300"/>
                </a:cubicBezTo>
                <a:cubicBezTo>
                  <a:pt x="2995082" y="1910069"/>
                  <a:pt x="3138632" y="2119325"/>
                  <a:pt x="3167828" y="2058495"/>
                </a:cubicBezTo>
                <a:cubicBezTo>
                  <a:pt x="3197025" y="1997665"/>
                  <a:pt x="3085104" y="1632683"/>
                  <a:pt x="3124033" y="1591319"/>
                </a:cubicBezTo>
                <a:cubicBezTo>
                  <a:pt x="3162962" y="1549955"/>
                  <a:pt x="3357605" y="1863839"/>
                  <a:pt x="3401400" y="1810308"/>
                </a:cubicBezTo>
                <a:cubicBezTo>
                  <a:pt x="3445195" y="1756777"/>
                  <a:pt x="3352739" y="1330965"/>
                  <a:pt x="3386802" y="1270135"/>
                </a:cubicBezTo>
                <a:cubicBezTo>
                  <a:pt x="3420865" y="1209305"/>
                  <a:pt x="3576579" y="1518322"/>
                  <a:pt x="3605776" y="1445326"/>
                </a:cubicBezTo>
                <a:cubicBezTo>
                  <a:pt x="3634973" y="1372330"/>
                  <a:pt x="3532784" y="897855"/>
                  <a:pt x="3561981" y="832158"/>
                </a:cubicBezTo>
                <a:cubicBezTo>
                  <a:pt x="3591178" y="766461"/>
                  <a:pt x="3759058" y="1116843"/>
                  <a:pt x="3780956" y="1051146"/>
                </a:cubicBezTo>
                <a:cubicBezTo>
                  <a:pt x="3802854" y="985449"/>
                  <a:pt x="3661737" y="479342"/>
                  <a:pt x="3693366" y="437978"/>
                </a:cubicBezTo>
                <a:cubicBezTo>
                  <a:pt x="3724995" y="396614"/>
                  <a:pt x="3934237" y="875955"/>
                  <a:pt x="3970733" y="802959"/>
                </a:cubicBezTo>
                <a:cubicBezTo>
                  <a:pt x="4007229" y="729963"/>
                  <a:pt x="3912340" y="0"/>
                  <a:pt x="3912340" y="0"/>
                </a:cubicBezTo>
                <a:lnTo>
                  <a:pt x="3912340" y="0"/>
                </a:lnTo>
                <a:lnTo>
                  <a:pt x="391234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1310698" y="3643380"/>
            <a:ext cx="1051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hort </a:t>
            </a:r>
            <a:r>
              <a:rPr lang="en-US" sz="2400" dirty="0" err="1" smtClean="0"/>
              <a:t>λ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3767799" y="5804573"/>
            <a:ext cx="93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long </a:t>
            </a:r>
            <a:r>
              <a:rPr lang="en-US" sz="2400" dirty="0" err="1" smtClean="0"/>
              <a:t>λ</a:t>
            </a:r>
            <a:endParaRPr lang="en-US" sz="24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98600" y="2375416"/>
            <a:ext cx="987017" cy="4439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06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41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78988271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404520"/>
              </p:ext>
            </p:extLst>
          </p:nvPr>
        </p:nvGraphicFramePr>
        <p:xfrm>
          <a:off x="2068513" y="1973263"/>
          <a:ext cx="49355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0" name="Equation" r:id="rId8" imgW="2527300" imgH="533400" progId="Equation.3">
                  <p:embed/>
                </p:oleObj>
              </mc:Choice>
              <mc:Fallback>
                <p:oleObj name="Equation" r:id="rId8" imgW="25273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8513" y="1973263"/>
                        <a:ext cx="4935537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0948" y="2895600"/>
            <a:ext cx="4108817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2"/>
                </a:solidFill>
              </a:rPr>
              <a:t>alter d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/>
                </a:solidFill>
              </a:rPr>
              <a:t>add </a:t>
            </a:r>
            <a:r>
              <a:rPr lang="en-US" sz="2400" dirty="0" smtClean="0">
                <a:solidFill>
                  <a:schemeClr val="tx2"/>
                </a:solidFill>
              </a:rPr>
              <a:t>short </a:t>
            </a:r>
            <a:r>
              <a:rPr lang="en-US" sz="2400" dirty="0" err="1" smtClean="0">
                <a:solidFill>
                  <a:schemeClr val="tx2"/>
                </a:solidFill>
              </a:rPr>
              <a:t>λ</a:t>
            </a:r>
            <a:r>
              <a:rPr lang="en-US" sz="2400" dirty="0" smtClean="0">
                <a:solidFill>
                  <a:schemeClr val="tx2"/>
                </a:solidFill>
              </a:rPr>
              <a:t> component: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</a:t>
            </a:r>
            <a:r>
              <a:rPr lang="en-US" sz="2400" dirty="0" smtClean="0">
                <a:solidFill>
                  <a:schemeClr val="tx2"/>
                </a:solidFill>
              </a:rPr>
              <a:t>dd a dimension to m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invert each 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separately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2"/>
                </a:solidFill>
              </a:rPr>
              <a:t>add long </a:t>
            </a:r>
            <a:r>
              <a:rPr lang="en-US" sz="2400" dirty="0" err="1" smtClean="0">
                <a:solidFill>
                  <a:schemeClr val="tx2"/>
                </a:solidFill>
              </a:rPr>
              <a:t>λ</a:t>
            </a:r>
            <a:r>
              <a:rPr lang="en-US" sz="2400" dirty="0" smtClean="0">
                <a:solidFill>
                  <a:schemeClr val="tx2"/>
                </a:solidFill>
              </a:rPr>
              <a:t> component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alter gradient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0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42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65889350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6249084"/>
            <a:ext cx="5367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J</a:t>
            </a:r>
            <a:r>
              <a:rPr lang="en-US" sz="2400" dirty="0" smtClean="0"/>
              <a:t> is also known as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the objective function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4878" y="952500"/>
            <a:ext cx="80758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solidFill>
                  <a:srgbClr val="C83232"/>
                </a:solidFill>
              </a:rPr>
              <a:t>J</a:t>
            </a:r>
            <a:r>
              <a:rPr lang="en-US" sz="3600" dirty="0" smtClean="0"/>
              <a:t> =</a:t>
            </a:r>
            <a:r>
              <a:rPr lang="en-US" sz="2400" dirty="0" smtClean="0"/>
              <a:t>											   = prediction error</a:t>
            </a:r>
          </a:p>
          <a:p>
            <a:endParaRPr lang="en-US" sz="2400" dirty="0" smtClean="0"/>
          </a:p>
          <a:p>
            <a:r>
              <a:rPr lang="en-US" sz="2400" dirty="0" smtClean="0"/>
              <a:t>The gradient calculates the </a:t>
            </a:r>
            <a:r>
              <a:rPr lang="en-US" sz="2400" dirty="0" smtClean="0">
                <a:solidFill>
                  <a:srgbClr val="C83232"/>
                </a:solidFill>
              </a:rPr>
              <a:t>direction</a:t>
            </a:r>
            <a:r>
              <a:rPr lang="en-US" sz="2400" dirty="0" smtClean="0"/>
              <a:t> the model, m, </a:t>
            </a:r>
          </a:p>
          <a:p>
            <a:r>
              <a:rPr lang="en-US" sz="2400" dirty="0" smtClean="0"/>
              <a:t>must change to decrease the error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				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03592"/>
              </p:ext>
            </p:extLst>
          </p:nvPr>
        </p:nvGraphicFramePr>
        <p:xfrm>
          <a:off x="1116013" y="807719"/>
          <a:ext cx="49355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4" name="Equation" r:id="rId8" imgW="2527300" imgH="533400" progId="Equation.3">
                  <p:embed/>
                </p:oleObj>
              </mc:Choice>
              <mc:Fallback>
                <p:oleObj name="Equation" r:id="rId8" imgW="25273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6013" y="807719"/>
                        <a:ext cx="4935537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680272"/>
              </p:ext>
            </p:extLst>
          </p:nvPr>
        </p:nvGraphicFramePr>
        <p:xfrm>
          <a:off x="7060478" y="16748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5" name="Equation" r:id="rId10" imgW="254000" imgH="393700" progId="Equation.3">
                  <p:embed/>
                </p:oleObj>
              </mc:Choice>
              <mc:Fallback>
                <p:oleObj name="Equation" r:id="rId10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0478" y="16748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378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43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792950050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6249084"/>
            <a:ext cx="5367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J</a:t>
            </a:r>
            <a:r>
              <a:rPr lang="en-US" sz="2400" dirty="0" smtClean="0"/>
              <a:t> is also known as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the objective function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4878" y="952500"/>
            <a:ext cx="80758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solidFill>
                  <a:srgbClr val="C83232"/>
                </a:solidFill>
              </a:rPr>
              <a:t>J</a:t>
            </a:r>
            <a:r>
              <a:rPr lang="en-US" sz="3600" dirty="0" smtClean="0"/>
              <a:t> =</a:t>
            </a:r>
            <a:r>
              <a:rPr lang="en-US" sz="2400" dirty="0" smtClean="0"/>
              <a:t>											   = prediction error</a:t>
            </a:r>
          </a:p>
          <a:p>
            <a:endParaRPr lang="en-US" sz="2400" dirty="0" smtClean="0"/>
          </a:p>
          <a:p>
            <a:r>
              <a:rPr lang="en-US" sz="2400" dirty="0" smtClean="0"/>
              <a:t>The gradient calculates the </a:t>
            </a:r>
            <a:r>
              <a:rPr lang="en-US" sz="2400" dirty="0" smtClean="0">
                <a:solidFill>
                  <a:srgbClr val="C83232"/>
                </a:solidFill>
              </a:rPr>
              <a:t>direction</a:t>
            </a:r>
            <a:r>
              <a:rPr lang="en-US" sz="2400" dirty="0" smtClean="0"/>
              <a:t> the model, m, </a:t>
            </a:r>
          </a:p>
          <a:p>
            <a:r>
              <a:rPr lang="en-US" sz="2400" dirty="0" smtClean="0"/>
              <a:t>must change to decrease the error</a:t>
            </a:r>
          </a:p>
          <a:p>
            <a:endParaRPr lang="en-US" sz="2400" dirty="0"/>
          </a:p>
          <a:p>
            <a:r>
              <a:rPr lang="en-US" sz="2400" dirty="0" smtClean="0"/>
              <a:t>The scale calculates </a:t>
            </a:r>
            <a:r>
              <a:rPr lang="en-US" sz="2400" dirty="0" smtClean="0">
                <a:solidFill>
                  <a:srgbClr val="C83232"/>
                </a:solidFill>
              </a:rPr>
              <a:t>how large </a:t>
            </a:r>
            <a:r>
              <a:rPr lang="en-US" sz="2400" dirty="0" smtClean="0"/>
              <a:t>this change should be</a:t>
            </a:r>
          </a:p>
          <a:p>
            <a:endParaRPr lang="en-US" sz="2400" dirty="0"/>
          </a:p>
          <a:p>
            <a:r>
              <a:rPr lang="en-US" sz="2400" dirty="0" smtClean="0"/>
              <a:t>				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076209"/>
              </p:ext>
            </p:extLst>
          </p:nvPr>
        </p:nvGraphicFramePr>
        <p:xfrm>
          <a:off x="1116013" y="807719"/>
          <a:ext cx="49355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2" name="Equation" r:id="rId8" imgW="2527300" imgH="533400" progId="Equation.3">
                  <p:embed/>
                </p:oleObj>
              </mc:Choice>
              <mc:Fallback>
                <p:oleObj name="Equation" r:id="rId8" imgW="25273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6013" y="807719"/>
                        <a:ext cx="4935537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019275"/>
              </p:ext>
            </p:extLst>
          </p:nvPr>
        </p:nvGraphicFramePr>
        <p:xfrm>
          <a:off x="7060478" y="16748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3" name="Equation" r:id="rId10" imgW="254000" imgH="393700" progId="Equation.3">
                  <p:embed/>
                </p:oleObj>
              </mc:Choice>
              <mc:Fallback>
                <p:oleObj name="Equation" r:id="rId10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0478" y="16748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/>
              <a:t>Proposed Nonlinear</a:t>
            </a:r>
            <a:r>
              <a:rPr lang="en-US" sz="3200" smtClean="0">
                <a:solidFill>
                  <a:srgbClr val="C83232"/>
                </a:solidFill>
              </a:rPr>
              <a:t> </a:t>
            </a:r>
            <a:r>
              <a:rPr lang="en-US" sz="3200" smtClean="0"/>
              <a:t>FWI – gradient calculation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739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44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042461979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6249084"/>
            <a:ext cx="5367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J</a:t>
            </a:r>
            <a:r>
              <a:rPr lang="en-US" sz="2400" dirty="0" smtClean="0"/>
              <a:t> is also known as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the objective function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4878" y="952500"/>
            <a:ext cx="80758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solidFill>
                  <a:srgbClr val="C83232"/>
                </a:solidFill>
              </a:rPr>
              <a:t>J</a:t>
            </a:r>
            <a:r>
              <a:rPr lang="en-US" sz="3600" dirty="0" smtClean="0"/>
              <a:t> =</a:t>
            </a:r>
            <a:r>
              <a:rPr lang="en-US" sz="2400" dirty="0" smtClean="0"/>
              <a:t>											   = prediction error</a:t>
            </a:r>
          </a:p>
          <a:p>
            <a:endParaRPr lang="en-US" sz="2400" dirty="0" smtClean="0"/>
          </a:p>
          <a:p>
            <a:r>
              <a:rPr lang="en-US" sz="2400" dirty="0" smtClean="0"/>
              <a:t>The gradient calculates the </a:t>
            </a:r>
            <a:r>
              <a:rPr lang="en-US" sz="2400" dirty="0" smtClean="0">
                <a:solidFill>
                  <a:srgbClr val="C83232"/>
                </a:solidFill>
              </a:rPr>
              <a:t>direction</a:t>
            </a:r>
            <a:r>
              <a:rPr lang="en-US" sz="2400" dirty="0" smtClean="0"/>
              <a:t> the model, m, </a:t>
            </a:r>
          </a:p>
          <a:p>
            <a:r>
              <a:rPr lang="en-US" sz="2400" dirty="0" smtClean="0"/>
              <a:t>must change to decrease the error</a:t>
            </a:r>
          </a:p>
          <a:p>
            <a:endParaRPr lang="en-US" sz="2400" dirty="0"/>
          </a:p>
          <a:p>
            <a:r>
              <a:rPr lang="en-US" sz="2400" dirty="0" smtClean="0"/>
              <a:t>The scale calculates </a:t>
            </a:r>
            <a:r>
              <a:rPr lang="en-US" sz="2400" dirty="0" smtClean="0">
                <a:solidFill>
                  <a:srgbClr val="C83232"/>
                </a:solidFill>
              </a:rPr>
              <a:t>how large </a:t>
            </a:r>
            <a:r>
              <a:rPr lang="en-US" sz="2400" dirty="0" smtClean="0"/>
              <a:t>this change should be</a:t>
            </a:r>
          </a:p>
          <a:p>
            <a:endParaRPr lang="en-US" sz="2400" dirty="0"/>
          </a:p>
          <a:p>
            <a:r>
              <a:rPr lang="en-US" sz="2400" dirty="0" smtClean="0"/>
              <a:t>				</a:t>
            </a:r>
            <a:r>
              <a:rPr lang="en-US" sz="2400" dirty="0"/>
              <a:t>	</a:t>
            </a:r>
            <a:r>
              <a:rPr lang="en-US" sz="2400" dirty="0" smtClean="0"/>
              <a:t>    The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new</a:t>
            </a:r>
            <a:r>
              <a:rPr lang="en-US" sz="2400" dirty="0" smtClean="0"/>
              <a:t> model is m</a:t>
            </a:r>
            <a:r>
              <a:rPr lang="en-US" sz="2400" baseline="-25000" dirty="0"/>
              <a:t>k</a:t>
            </a:r>
            <a:r>
              <a:rPr lang="en-US" sz="2400" baseline="-25000" dirty="0" smtClean="0"/>
              <a:t>+1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431975"/>
              </p:ext>
            </p:extLst>
          </p:nvPr>
        </p:nvGraphicFramePr>
        <p:xfrm>
          <a:off x="1116013" y="807719"/>
          <a:ext cx="49355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8" name="Equation" r:id="rId8" imgW="2527300" imgH="533400" progId="Equation.3">
                  <p:embed/>
                </p:oleObj>
              </mc:Choice>
              <mc:Fallback>
                <p:oleObj name="Equation" r:id="rId8" imgW="25273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6013" y="807719"/>
                        <a:ext cx="4935537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066075"/>
              </p:ext>
            </p:extLst>
          </p:nvPr>
        </p:nvGraphicFramePr>
        <p:xfrm>
          <a:off x="7060478" y="16748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9" name="Equation" r:id="rId10" imgW="254000" imgH="393700" progId="Equation.3">
                  <p:embed/>
                </p:oleObj>
              </mc:Choice>
              <mc:Fallback>
                <p:oleObj name="Equation" r:id="rId10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0478" y="16748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736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774275"/>
              </p:ext>
            </p:extLst>
          </p:nvPr>
        </p:nvGraphicFramePr>
        <p:xfrm>
          <a:off x="1078778" y="10906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0" name="Equation" r:id="rId3" imgW="254000" imgH="393700" progId="Equation.3">
                  <p:embed/>
                </p:oleObj>
              </mc:Choice>
              <mc:Fallback>
                <p:oleObj name="Equation" r:id="rId3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8778" y="10906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20900" y="250893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also be expressed in terms of Green’s functions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137617"/>
              </p:ext>
            </p:extLst>
          </p:nvPr>
        </p:nvGraphicFramePr>
        <p:xfrm>
          <a:off x="1855841" y="1046163"/>
          <a:ext cx="6310259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1" name="Equation" r:id="rId5" imgW="2997200" imgH="584200" progId="Equation.3">
                  <p:embed/>
                </p:oleObj>
              </mc:Choice>
              <mc:Fallback>
                <p:oleObj name="Equation" r:id="rId5" imgW="29972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5841" y="1046163"/>
                        <a:ext cx="6310259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398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46</a:t>
            </a:fld>
            <a:endParaRPr lang="en-US" sz="1600" dirty="0">
              <a:solidFill>
                <a:srgbClr val="EEECE1"/>
              </a:solidFill>
            </a:endParaRPr>
          </a:p>
        </p:txBody>
      </p:sp>
      <p:pic>
        <p:nvPicPr>
          <p:cNvPr id="3" name="Picture 2" descr="bpeast41.wave3.000.noanomaly_animated_10deg_5ms.backward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380"/>
            <a:ext cx="9144000" cy="1920240"/>
          </a:xfrm>
          <a:prstGeom prst="rect">
            <a:avLst/>
          </a:prstGeom>
        </p:spPr>
      </p:pic>
      <p:pic>
        <p:nvPicPr>
          <p:cNvPr id="5" name="Picture 4" descr="bpeast60.wave3.000.noanomaly_animated_10deg_5ms.backward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580"/>
            <a:ext cx="9144000" cy="1920240"/>
          </a:xfrm>
          <a:prstGeom prst="rect">
            <a:avLst/>
          </a:prstGeom>
        </p:spPr>
      </p:pic>
      <p:pic>
        <p:nvPicPr>
          <p:cNvPr id="6" name="Picture 5" descr="bpeast41_61.wavepath3.000_animated_10deg_5ms.backward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1080"/>
            <a:ext cx="9144000" cy="192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" y="6324600"/>
            <a:ext cx="233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Brenders</a:t>
            </a:r>
            <a:r>
              <a:rPr lang="en-US" dirty="0" smtClean="0"/>
              <a:t> &amp; Pratt, 2007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665677"/>
              </p:ext>
            </p:extLst>
          </p:nvPr>
        </p:nvGraphicFramePr>
        <p:xfrm>
          <a:off x="158750" y="3208338"/>
          <a:ext cx="18938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0" name="Equation" r:id="rId6" imgW="673100" imgH="203200" progId="Equation.3">
                  <p:embed/>
                </p:oleObj>
              </mc:Choice>
              <mc:Fallback>
                <p:oleObj name="Equation" r:id="rId6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750" y="3208338"/>
                        <a:ext cx="18938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72055"/>
              </p:ext>
            </p:extLst>
          </p:nvPr>
        </p:nvGraphicFramePr>
        <p:xfrm>
          <a:off x="141288" y="1250950"/>
          <a:ext cx="18954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1" name="Equation" r:id="rId8" imgW="673100" imgH="215900" progId="Equation.3">
                  <p:embed/>
                </p:oleObj>
              </mc:Choice>
              <mc:Fallback>
                <p:oleObj name="Equation" r:id="rId8" imgW="673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288" y="1250950"/>
                        <a:ext cx="189547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285685"/>
              </p:ext>
            </p:extLst>
          </p:nvPr>
        </p:nvGraphicFramePr>
        <p:xfrm>
          <a:off x="147638" y="5003800"/>
          <a:ext cx="371792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2" name="Equation" r:id="rId10" imgW="1612900" imgH="304800" progId="Equation.3">
                  <p:embed/>
                </p:oleObj>
              </mc:Choice>
              <mc:Fallback>
                <p:oleObj name="Equation" r:id="rId10" imgW="161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638" y="5003800"/>
                        <a:ext cx="3717925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317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825895"/>
              </p:ext>
            </p:extLst>
          </p:nvPr>
        </p:nvGraphicFramePr>
        <p:xfrm>
          <a:off x="1078778" y="10906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6" name="Equation" r:id="rId3" imgW="254000" imgH="393700" progId="Equation.3">
                  <p:embed/>
                </p:oleObj>
              </mc:Choice>
              <mc:Fallback>
                <p:oleObj name="Equation" r:id="rId3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8778" y="10906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139726"/>
              </p:ext>
            </p:extLst>
          </p:nvPr>
        </p:nvGraphicFramePr>
        <p:xfrm>
          <a:off x="1909763" y="1077913"/>
          <a:ext cx="5849937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7" name="Equation" r:id="rId5" imgW="2997200" imgH="558800" progId="Equation.3">
                  <p:embed/>
                </p:oleObj>
              </mc:Choice>
              <mc:Fallback>
                <p:oleObj name="Equation" r:id="rId5" imgW="29972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9763" y="1077913"/>
                        <a:ext cx="5849937" cy="109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20900" y="250893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also be expressed in terms of Green’s functions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100253"/>
              </p:ext>
            </p:extLst>
          </p:nvPr>
        </p:nvGraphicFramePr>
        <p:xfrm>
          <a:off x="1444625" y="3165862"/>
          <a:ext cx="21431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8" name="Equation" r:id="rId7" imgW="762000" imgH="177800" progId="Equation.3">
                  <p:embed/>
                </p:oleObj>
              </mc:Choice>
              <mc:Fallback>
                <p:oleObj name="Equation" r:id="rId7" imgW="762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4625" y="3165862"/>
                        <a:ext cx="21431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5638800" y="1090611"/>
            <a:ext cx="1147763" cy="1044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89800" y="2159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=T</a:t>
            </a:r>
            <a:endParaRPr lang="en-US" sz="240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53243"/>
              </p:ext>
            </p:extLst>
          </p:nvPr>
        </p:nvGraphicFramePr>
        <p:xfrm>
          <a:off x="6786563" y="3146425"/>
          <a:ext cx="642937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9" name="Equation" r:id="rId9" imgW="228600" imgH="139700" progId="Equation.3">
                  <p:embed/>
                </p:oleObj>
              </mc:Choice>
              <mc:Fallback>
                <p:oleObj name="Equation" r:id="rId9" imgW="228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6563" y="3146425"/>
                        <a:ext cx="642937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xplosion 1 23"/>
          <p:cNvSpPr/>
          <p:nvPr/>
        </p:nvSpPr>
        <p:spPr>
          <a:xfrm>
            <a:off x="7391439" y="3201988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576296"/>
              </p:ext>
            </p:extLst>
          </p:nvPr>
        </p:nvGraphicFramePr>
        <p:xfrm>
          <a:off x="6743700" y="3509963"/>
          <a:ext cx="7858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0" name="Equation" r:id="rId11" imgW="279400" imgH="152400" progId="Equation.3">
                  <p:embed/>
                </p:oleObj>
              </mc:Choice>
              <mc:Fallback>
                <p:oleObj name="Equation" r:id="rId11" imgW="279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43700" y="3509963"/>
                        <a:ext cx="785813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78065" y="3502026"/>
            <a:ext cx="151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differencing operator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247134"/>
              </p:ext>
            </p:extLst>
          </p:nvPr>
        </p:nvGraphicFramePr>
        <p:xfrm>
          <a:off x="5530850" y="2135186"/>
          <a:ext cx="1714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1" name="Equation" r:id="rId13" imgW="1714500" imgH="482600" progId="Equation.3">
                  <p:embed/>
                </p:oleObj>
              </mc:Choice>
              <mc:Fallback>
                <p:oleObj name="Equation" r:id="rId13" imgW="1714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30850" y="2135186"/>
                        <a:ext cx="17145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>
          <a:xfrm flipH="1">
            <a:off x="3263900" y="1917700"/>
            <a:ext cx="323851" cy="700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58086"/>
              </p:ext>
            </p:extLst>
          </p:nvPr>
        </p:nvGraphicFramePr>
        <p:xfrm>
          <a:off x="1078778" y="10906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2" name="Equation" r:id="rId3" imgW="254000" imgH="393700" progId="Equation.3">
                  <p:embed/>
                </p:oleObj>
              </mc:Choice>
              <mc:Fallback>
                <p:oleObj name="Equation" r:id="rId3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8778" y="10906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20900" y="250893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also be expressed in terms of Green’s functions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732291"/>
              </p:ext>
            </p:extLst>
          </p:nvPr>
        </p:nvGraphicFramePr>
        <p:xfrm>
          <a:off x="1444625" y="3165862"/>
          <a:ext cx="21431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3" name="Equation" r:id="rId5" imgW="762000" imgH="177800" progId="Equation.3">
                  <p:embed/>
                </p:oleObj>
              </mc:Choice>
              <mc:Fallback>
                <p:oleObj name="Equation" r:id="rId5" imgW="762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4625" y="3165862"/>
                        <a:ext cx="21431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065744"/>
              </p:ext>
            </p:extLst>
          </p:nvPr>
        </p:nvGraphicFramePr>
        <p:xfrm>
          <a:off x="1438275" y="3730625"/>
          <a:ext cx="417988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4" name="Equation" r:id="rId7" imgW="1485900" imgH="241300" progId="Equation.3">
                  <p:embed/>
                </p:oleObj>
              </mc:Choice>
              <mc:Fallback>
                <p:oleObj name="Equation" r:id="rId7" imgW="148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8275" y="3730625"/>
                        <a:ext cx="4179888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380176"/>
              </p:ext>
            </p:extLst>
          </p:nvPr>
        </p:nvGraphicFramePr>
        <p:xfrm>
          <a:off x="6786563" y="3146425"/>
          <a:ext cx="642937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5" name="Equation" r:id="rId9" imgW="228600" imgH="139700" progId="Equation.3">
                  <p:embed/>
                </p:oleObj>
              </mc:Choice>
              <mc:Fallback>
                <p:oleObj name="Equation" r:id="rId9" imgW="228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6563" y="3146425"/>
                        <a:ext cx="642937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xplosion 1 23"/>
          <p:cNvSpPr/>
          <p:nvPr/>
        </p:nvSpPr>
        <p:spPr>
          <a:xfrm>
            <a:off x="7391439" y="3201988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149807"/>
              </p:ext>
            </p:extLst>
          </p:nvPr>
        </p:nvGraphicFramePr>
        <p:xfrm>
          <a:off x="6743700" y="3509963"/>
          <a:ext cx="7858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6" name="Equation" r:id="rId11" imgW="279400" imgH="152400" progId="Equation.3">
                  <p:embed/>
                </p:oleObj>
              </mc:Choice>
              <mc:Fallback>
                <p:oleObj name="Equation" r:id="rId11" imgW="279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43700" y="3509963"/>
                        <a:ext cx="785813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78065" y="3502026"/>
            <a:ext cx="151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differencing operator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780704"/>
              </p:ext>
            </p:extLst>
          </p:nvPr>
        </p:nvGraphicFramePr>
        <p:xfrm>
          <a:off x="1909763" y="1077913"/>
          <a:ext cx="5849937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7" name="Equation" r:id="rId13" imgW="2997200" imgH="558800" progId="Equation.3">
                  <p:embed/>
                </p:oleObj>
              </mc:Choice>
              <mc:Fallback>
                <p:oleObj name="Equation" r:id="rId13" imgW="29972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09763" y="1077913"/>
                        <a:ext cx="5849937" cy="109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/>
          <p:nvPr/>
        </p:nvCxnSpPr>
        <p:spPr>
          <a:xfrm>
            <a:off x="5854700" y="1308100"/>
            <a:ext cx="931863" cy="827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89800" y="2159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=T</a:t>
            </a:r>
            <a:endParaRPr lang="en-US" sz="2400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33408"/>
              </p:ext>
            </p:extLst>
          </p:nvPr>
        </p:nvGraphicFramePr>
        <p:xfrm>
          <a:off x="5530850" y="2135186"/>
          <a:ext cx="1714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8" name="Equation" r:id="rId15" imgW="1714500" imgH="482600" progId="Equation.3">
                  <p:embed/>
                </p:oleObj>
              </mc:Choice>
              <mc:Fallback>
                <p:oleObj name="Equation" r:id="rId15" imgW="1714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30850" y="2135186"/>
                        <a:ext cx="17145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H="1">
            <a:off x="3263900" y="1917700"/>
            <a:ext cx="323851" cy="700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4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492500" y="1988235"/>
            <a:ext cx="679450" cy="56356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814639"/>
              </p:ext>
            </p:extLst>
          </p:nvPr>
        </p:nvGraphicFramePr>
        <p:xfrm>
          <a:off x="1078778" y="10906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2" name="Equation" r:id="rId3" imgW="254000" imgH="393700" progId="Equation.3">
                  <p:embed/>
                </p:oleObj>
              </mc:Choice>
              <mc:Fallback>
                <p:oleObj name="Equation" r:id="rId3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8778" y="10906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20900" y="250893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also be expressed in terms of Green’s functions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376578"/>
              </p:ext>
            </p:extLst>
          </p:nvPr>
        </p:nvGraphicFramePr>
        <p:xfrm>
          <a:off x="1444625" y="3165862"/>
          <a:ext cx="21431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3" name="Equation" r:id="rId5" imgW="762000" imgH="177800" progId="Equation.3">
                  <p:embed/>
                </p:oleObj>
              </mc:Choice>
              <mc:Fallback>
                <p:oleObj name="Equation" r:id="rId5" imgW="762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4625" y="3165862"/>
                        <a:ext cx="21431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072725"/>
              </p:ext>
            </p:extLst>
          </p:nvPr>
        </p:nvGraphicFramePr>
        <p:xfrm>
          <a:off x="1438275" y="3730625"/>
          <a:ext cx="417988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4" name="Equation" r:id="rId7" imgW="1485900" imgH="241300" progId="Equation.3">
                  <p:embed/>
                </p:oleObj>
              </mc:Choice>
              <mc:Fallback>
                <p:oleObj name="Equation" r:id="rId7" imgW="148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8275" y="3730625"/>
                        <a:ext cx="4179888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3581400" y="1371600"/>
            <a:ext cx="1447800" cy="563563"/>
          </a:xfrm>
          <a:prstGeom prst="rect">
            <a:avLst/>
          </a:prstGeom>
          <a:solidFill>
            <a:srgbClr val="C83232">
              <a:alpha val="1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038600" y="1935163"/>
            <a:ext cx="133350" cy="271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392280"/>
              </p:ext>
            </p:extLst>
          </p:nvPr>
        </p:nvGraphicFramePr>
        <p:xfrm>
          <a:off x="6786563" y="3146425"/>
          <a:ext cx="642937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5" name="Equation" r:id="rId9" imgW="228600" imgH="139700" progId="Equation.3">
                  <p:embed/>
                </p:oleObj>
              </mc:Choice>
              <mc:Fallback>
                <p:oleObj name="Equation" r:id="rId9" imgW="228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6563" y="3146425"/>
                        <a:ext cx="642937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xplosion 1 23"/>
          <p:cNvSpPr/>
          <p:nvPr/>
        </p:nvSpPr>
        <p:spPr>
          <a:xfrm>
            <a:off x="7391439" y="3201988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425450"/>
              </p:ext>
            </p:extLst>
          </p:nvPr>
        </p:nvGraphicFramePr>
        <p:xfrm>
          <a:off x="6743700" y="3509963"/>
          <a:ext cx="7858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6" name="Equation" r:id="rId11" imgW="279400" imgH="152400" progId="Equation.3">
                  <p:embed/>
                </p:oleObj>
              </mc:Choice>
              <mc:Fallback>
                <p:oleObj name="Equation" r:id="rId11" imgW="279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43700" y="3509963"/>
                        <a:ext cx="785813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78065" y="3502026"/>
            <a:ext cx="151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differencing operator</a:t>
            </a:r>
            <a:endParaRPr lang="en-US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729216"/>
              </p:ext>
            </p:extLst>
          </p:nvPr>
        </p:nvGraphicFramePr>
        <p:xfrm>
          <a:off x="3546475" y="1970088"/>
          <a:ext cx="5715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7" name="Equation" r:id="rId13" imgW="203200" imgH="177800" progId="Equation.3">
                  <p:embed/>
                </p:oleObj>
              </mc:Choice>
              <mc:Fallback>
                <p:oleObj name="Equation" r:id="rId13" imgW="203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46475" y="1970088"/>
                        <a:ext cx="571500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780704"/>
              </p:ext>
            </p:extLst>
          </p:nvPr>
        </p:nvGraphicFramePr>
        <p:xfrm>
          <a:off x="1909763" y="1077913"/>
          <a:ext cx="5849937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8" name="Equation" r:id="rId15" imgW="2997200" imgH="558800" progId="Equation.3">
                  <p:embed/>
                </p:oleObj>
              </mc:Choice>
              <mc:Fallback>
                <p:oleObj name="Equation" r:id="rId15" imgW="29972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909763" y="1077913"/>
                        <a:ext cx="5849937" cy="109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289800" y="2159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=T</a:t>
            </a:r>
            <a:endParaRPr lang="en-US" sz="2400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33408"/>
              </p:ext>
            </p:extLst>
          </p:nvPr>
        </p:nvGraphicFramePr>
        <p:xfrm>
          <a:off x="5530850" y="2135186"/>
          <a:ext cx="1714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9" name="Equation" r:id="rId17" imgW="1714500" imgH="482600" progId="Equation.3">
                  <p:embed/>
                </p:oleObj>
              </mc:Choice>
              <mc:Fallback>
                <p:oleObj name="Equation" r:id="rId17" imgW="1714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30850" y="2135186"/>
                        <a:ext cx="17145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/>
          <p:nvPr/>
        </p:nvCxnSpPr>
        <p:spPr>
          <a:xfrm>
            <a:off x="5854700" y="1308100"/>
            <a:ext cx="931863" cy="827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221134"/>
              </p:ext>
            </p:extLst>
          </p:nvPr>
        </p:nvGraphicFramePr>
        <p:xfrm>
          <a:off x="1382713" y="4425950"/>
          <a:ext cx="2786062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60" name="Equation" r:id="rId19" imgW="990600" imgH="241300" progId="Equation.3">
                  <p:embed/>
                </p:oleObj>
              </mc:Choice>
              <mc:Fallback>
                <p:oleObj name="Equation" r:id="rId19" imgW="990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82713" y="4425950"/>
                        <a:ext cx="2786062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139478" y="4595336"/>
            <a:ext cx="3924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…. Complicated refer to </a:t>
            </a:r>
            <a:r>
              <a:rPr lang="en-US" sz="2000" dirty="0" err="1" smtClean="0"/>
              <a:t>Lailly</a:t>
            </a:r>
            <a:r>
              <a:rPr lang="en-US" sz="2000" dirty="0" smtClean="0"/>
              <a:t>, 1983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1495162" y="4515535"/>
            <a:ext cx="679450" cy="56356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51200" y="1917700"/>
            <a:ext cx="344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F[m] – d = 0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702300" y="3505200"/>
            <a:ext cx="106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</a:t>
            </a:r>
            <a:r>
              <a:rPr lang="en-US" sz="2800" dirty="0" smtClean="0"/>
              <a:t>iven:</a:t>
            </a:r>
            <a:endParaRPr lang="en-US" sz="2800" dirty="0"/>
          </a:p>
        </p:txBody>
      </p:sp>
      <p:cxnSp>
        <p:nvCxnSpPr>
          <p:cNvPr id="8" name="Straight Arrow Connector 7"/>
          <p:cNvCxnSpPr>
            <a:endCxn id="5" idx="2"/>
          </p:cNvCxnSpPr>
          <p:nvPr/>
        </p:nvCxnSpPr>
        <p:spPr>
          <a:xfrm flipH="1" flipV="1">
            <a:off x="4972050" y="2625586"/>
            <a:ext cx="730250" cy="854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o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3"/>
          <a:stretch/>
        </p:blipFill>
        <p:spPr>
          <a:xfrm>
            <a:off x="5204012" y="4013200"/>
            <a:ext cx="3188447" cy="22479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009900" y="2587486"/>
            <a:ext cx="869950" cy="892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84400" y="3467100"/>
            <a:ext cx="1001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guess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692900" y="6261100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I</a:t>
            </a:r>
            <a:r>
              <a:rPr lang="en-US" sz="3200" dirty="0" smtClean="0"/>
              <a:t>nversion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860783"/>
              </p:ext>
            </p:extLst>
          </p:nvPr>
        </p:nvGraphicFramePr>
        <p:xfrm>
          <a:off x="1382713" y="4425950"/>
          <a:ext cx="2786062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2" name="Equation" r:id="rId3" imgW="990600" imgH="241300" progId="Equation.3">
                  <p:embed/>
                </p:oleObj>
              </mc:Choice>
              <mc:Fallback>
                <p:oleObj name="Equation" r:id="rId3" imgW="990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2713" y="4425950"/>
                        <a:ext cx="2786062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1495162" y="4515535"/>
            <a:ext cx="679450" cy="56356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492500" y="1988235"/>
            <a:ext cx="679450" cy="56356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060090"/>
              </p:ext>
            </p:extLst>
          </p:nvPr>
        </p:nvGraphicFramePr>
        <p:xfrm>
          <a:off x="2400300" y="5295900"/>
          <a:ext cx="60610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3" name="Equation" r:id="rId5" imgW="1993900" imgH="279400" progId="Equation.3">
                  <p:embed/>
                </p:oleObj>
              </mc:Choice>
              <mc:Fallback>
                <p:oleObj name="Equation" r:id="rId5" imgW="1993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00300" y="5295900"/>
                        <a:ext cx="6061075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863" y="5461000"/>
            <a:ext cx="212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gradient,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510952" y="5984220"/>
            <a:ext cx="123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Lailly</a:t>
            </a:r>
            <a:r>
              <a:rPr lang="en-US" dirty="0" smtClean="0"/>
              <a:t>, 1983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249545"/>
              </p:ext>
            </p:extLst>
          </p:nvPr>
        </p:nvGraphicFramePr>
        <p:xfrm>
          <a:off x="1078778" y="1090611"/>
          <a:ext cx="6985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4" name="Equation" r:id="rId7" imgW="254000" imgH="393700" progId="Equation.3">
                  <p:embed/>
                </p:oleObj>
              </mc:Choice>
              <mc:Fallback>
                <p:oleObj name="Equation" r:id="rId7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8778" y="1090611"/>
                        <a:ext cx="698500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20900" y="250893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also be expressed in terms of Green’s functions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890746"/>
              </p:ext>
            </p:extLst>
          </p:nvPr>
        </p:nvGraphicFramePr>
        <p:xfrm>
          <a:off x="1444625" y="3165862"/>
          <a:ext cx="21431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5" name="Equation" r:id="rId9" imgW="762000" imgH="177800" progId="Equation.3">
                  <p:embed/>
                </p:oleObj>
              </mc:Choice>
              <mc:Fallback>
                <p:oleObj name="Equation" r:id="rId9" imgW="762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44625" y="3165862"/>
                        <a:ext cx="21431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213309"/>
              </p:ext>
            </p:extLst>
          </p:nvPr>
        </p:nvGraphicFramePr>
        <p:xfrm>
          <a:off x="1438275" y="3730625"/>
          <a:ext cx="417988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6" name="Equation" r:id="rId11" imgW="1485900" imgH="241300" progId="Equation.3">
                  <p:embed/>
                </p:oleObj>
              </mc:Choice>
              <mc:Fallback>
                <p:oleObj name="Equation" r:id="rId11" imgW="148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38275" y="3730625"/>
                        <a:ext cx="4179888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83468"/>
              </p:ext>
            </p:extLst>
          </p:nvPr>
        </p:nvGraphicFramePr>
        <p:xfrm>
          <a:off x="3546475" y="1970088"/>
          <a:ext cx="5715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7" name="Equation" r:id="rId13" imgW="203200" imgH="177800" progId="Equation.3">
                  <p:embed/>
                </p:oleObj>
              </mc:Choice>
              <mc:Fallback>
                <p:oleObj name="Equation" r:id="rId13" imgW="203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46475" y="1970088"/>
                        <a:ext cx="571500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3581400" y="1371600"/>
            <a:ext cx="1447800" cy="563563"/>
          </a:xfrm>
          <a:prstGeom prst="rect">
            <a:avLst/>
          </a:prstGeom>
          <a:solidFill>
            <a:srgbClr val="C83232">
              <a:alpha val="1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038600" y="1935163"/>
            <a:ext cx="133350" cy="271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3296"/>
              </p:ext>
            </p:extLst>
          </p:nvPr>
        </p:nvGraphicFramePr>
        <p:xfrm>
          <a:off x="6786563" y="3146425"/>
          <a:ext cx="642937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8" name="Equation" r:id="rId15" imgW="228600" imgH="139700" progId="Equation.3">
                  <p:embed/>
                </p:oleObj>
              </mc:Choice>
              <mc:Fallback>
                <p:oleObj name="Equation" r:id="rId15" imgW="228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86563" y="3146425"/>
                        <a:ext cx="642937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xplosion 1 23"/>
          <p:cNvSpPr/>
          <p:nvPr/>
        </p:nvSpPr>
        <p:spPr>
          <a:xfrm>
            <a:off x="7391439" y="3201988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43234"/>
              </p:ext>
            </p:extLst>
          </p:nvPr>
        </p:nvGraphicFramePr>
        <p:xfrm>
          <a:off x="6743700" y="3509963"/>
          <a:ext cx="7858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79" name="Equation" r:id="rId17" imgW="279400" imgH="152400" progId="Equation.3">
                  <p:embed/>
                </p:oleObj>
              </mc:Choice>
              <mc:Fallback>
                <p:oleObj name="Equation" r:id="rId17" imgW="279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43700" y="3509963"/>
                        <a:ext cx="785813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78065" y="3502026"/>
            <a:ext cx="151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differential operator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39478" y="4595336"/>
            <a:ext cx="3924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…. Complicated refer to </a:t>
            </a:r>
            <a:r>
              <a:rPr lang="en-US" sz="2000" dirty="0" err="1" smtClean="0"/>
              <a:t>Lailly</a:t>
            </a:r>
            <a:r>
              <a:rPr lang="en-US" sz="2000" dirty="0" smtClean="0"/>
              <a:t>, 1983</a:t>
            </a:r>
            <a:endParaRPr lang="en-US" sz="2000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780704"/>
              </p:ext>
            </p:extLst>
          </p:nvPr>
        </p:nvGraphicFramePr>
        <p:xfrm>
          <a:off x="1909763" y="1077913"/>
          <a:ext cx="5849937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80" name="Equation" r:id="rId19" imgW="2997200" imgH="558800" progId="Equation.3">
                  <p:embed/>
                </p:oleObj>
              </mc:Choice>
              <mc:Fallback>
                <p:oleObj name="Equation" r:id="rId19" imgW="29972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09763" y="1077913"/>
                        <a:ext cx="5849937" cy="109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289800" y="2159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=T</a:t>
            </a:r>
            <a:endParaRPr lang="en-US" sz="2400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33408"/>
              </p:ext>
            </p:extLst>
          </p:nvPr>
        </p:nvGraphicFramePr>
        <p:xfrm>
          <a:off x="5530850" y="2135186"/>
          <a:ext cx="1714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81" name="Equation" r:id="rId21" imgW="1714500" imgH="482600" progId="Equation.3">
                  <p:embed/>
                </p:oleObj>
              </mc:Choice>
              <mc:Fallback>
                <p:oleObj name="Equation" r:id="rId21" imgW="1714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530850" y="2135186"/>
                        <a:ext cx="17145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/>
          <p:nvPr/>
        </p:nvCxnSpPr>
        <p:spPr>
          <a:xfrm>
            <a:off x="5854700" y="1308100"/>
            <a:ext cx="931863" cy="827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9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54176"/>
              </p:ext>
            </p:extLst>
          </p:nvPr>
        </p:nvGraphicFramePr>
        <p:xfrm>
          <a:off x="2573338" y="2057400"/>
          <a:ext cx="60626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4" name="Equation" r:id="rId3" imgW="1993900" imgH="304800" progId="Equation.3">
                  <p:embed/>
                </p:oleObj>
              </mc:Choice>
              <mc:Fallback>
                <p:oleObj name="Equation" r:id="rId3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2057400"/>
                        <a:ext cx="6062662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045200" y="2260600"/>
            <a:ext cx="533400" cy="523220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833062"/>
              </p:ext>
            </p:extLst>
          </p:nvPr>
        </p:nvGraphicFramePr>
        <p:xfrm>
          <a:off x="2420938" y="698500"/>
          <a:ext cx="636905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5" name="Equation" r:id="rId5" imgW="2095500" imgH="304800" progId="Equation.3">
                  <p:embed/>
                </p:oleObj>
              </mc:Choice>
              <mc:Fallback>
                <p:oleObj name="Equation" r:id="rId5" imgW="2095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0938" y="698500"/>
                        <a:ext cx="6369050" cy="92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51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617" y="876300"/>
            <a:ext cx="212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gradient,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1" y="181862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equation for Reverse Time Migration (RTM)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083300" y="876300"/>
            <a:ext cx="635000" cy="523220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1603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53200" y="2984500"/>
            <a:ext cx="172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Whitmore, 1983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1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53283"/>
              </p:ext>
            </p:extLst>
          </p:nvPr>
        </p:nvGraphicFramePr>
        <p:xfrm>
          <a:off x="2573338" y="2057400"/>
          <a:ext cx="60626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40" name="Equation" r:id="rId3" imgW="1993900" imgH="304800" progId="Equation.3">
                  <p:embed/>
                </p:oleObj>
              </mc:Choice>
              <mc:Fallback>
                <p:oleObj name="Equation" r:id="rId3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2057400"/>
                        <a:ext cx="6062662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52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617" y="876300"/>
            <a:ext cx="212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gradient,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1" y="181862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equation for Reverse Time Migration (RTM)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2984500"/>
            <a:ext cx="172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Whitmore, 1983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" y="3712000"/>
            <a:ext cx="83438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can use this similarities to incorporate algorithms that use the wave-equation and preserve offsets:</a:t>
            </a:r>
          </a:p>
          <a:p>
            <a:endParaRPr lang="en-US" sz="2800" dirty="0" smtClean="0"/>
          </a:p>
          <a:p>
            <a:r>
              <a:rPr lang="en-US" sz="2800" dirty="0" smtClean="0"/>
              <a:t>1) Wave-equation Kirchhoff (</a:t>
            </a:r>
            <a:r>
              <a:rPr lang="en-US" sz="2800" dirty="0" err="1" smtClean="0"/>
              <a:t>Etgen</a:t>
            </a:r>
            <a:r>
              <a:rPr lang="en-US" sz="2800" dirty="0" smtClean="0"/>
              <a:t>, 2012, Ehinger,1996)</a:t>
            </a:r>
          </a:p>
          <a:p>
            <a:r>
              <a:rPr lang="en-US" sz="2800" dirty="0" smtClean="0"/>
              <a:t>2) RTM surface offset gathers (</a:t>
            </a:r>
            <a:r>
              <a:rPr lang="en-US" sz="2800" dirty="0" err="1" smtClean="0"/>
              <a:t>Giboli</a:t>
            </a:r>
            <a:r>
              <a:rPr lang="en-US" sz="2800" dirty="0" smtClean="0"/>
              <a:t>, et al, 2012)</a:t>
            </a:r>
            <a:endParaRPr lang="en-US" sz="28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7800" y="1603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calculation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96272"/>
              </p:ext>
            </p:extLst>
          </p:nvPr>
        </p:nvGraphicFramePr>
        <p:xfrm>
          <a:off x="2420938" y="698500"/>
          <a:ext cx="636905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41" name="Equation" r:id="rId5" imgW="2095500" imgH="304800" progId="Equation.3">
                  <p:embed/>
                </p:oleObj>
              </mc:Choice>
              <mc:Fallback>
                <p:oleObj name="Equation" r:id="rId5" imgW="2095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0938" y="698500"/>
                        <a:ext cx="6369050" cy="92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6045200" y="2260600"/>
            <a:ext cx="533400" cy="523220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83300" y="876300"/>
            <a:ext cx="635000" cy="523220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9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53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300" y="2171700"/>
            <a:ext cx="6591300" cy="2933700"/>
          </a:xfrm>
          <a:prstGeom prst="rect">
            <a:avLst/>
          </a:prstGeom>
          <a:pattFill prst="lgGrid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xplosion 1 4"/>
          <p:cNvSpPr/>
          <p:nvPr/>
        </p:nvSpPr>
        <p:spPr>
          <a:xfrm>
            <a:off x="4110854" y="1197307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Merge 5"/>
          <p:cNvSpPr/>
          <p:nvPr/>
        </p:nvSpPr>
        <p:spPr>
          <a:xfrm>
            <a:off x="3594961" y="1288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48100" y="1121008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/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3276600" y="1582673"/>
            <a:ext cx="727953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2"/>
          </p:cNvCxnSpPr>
          <p:nvPr/>
        </p:nvCxnSpPr>
        <p:spPr>
          <a:xfrm flipH="1">
            <a:off x="3594961" y="1582673"/>
            <a:ext cx="409592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</p:cNvCxnSpPr>
          <p:nvPr/>
        </p:nvCxnSpPr>
        <p:spPr>
          <a:xfrm>
            <a:off x="4004553" y="1582673"/>
            <a:ext cx="345327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984289" y="1582673"/>
            <a:ext cx="702011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700" y="5260201"/>
            <a:ext cx="9290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Calculate a Green’s function for every source/receiver point in the survey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035089" y="1633473"/>
            <a:ext cx="1451311" cy="538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2"/>
          </p:cNvCxnSpPr>
          <p:nvPr/>
        </p:nvCxnSpPr>
        <p:spPr>
          <a:xfrm>
            <a:off x="4004553" y="1582673"/>
            <a:ext cx="2358147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476500" y="1582673"/>
            <a:ext cx="1482438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93800" y="1714500"/>
            <a:ext cx="34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</a:t>
            </a:r>
            <a:endParaRPr lang="en-US" sz="2800" dirty="0"/>
          </a:p>
        </p:txBody>
      </p:sp>
      <p:cxnSp>
        <p:nvCxnSpPr>
          <p:cNvPr id="37" name="Straight Arrow Connector 36"/>
          <p:cNvCxnSpPr>
            <a:stCxn id="35" idx="3"/>
          </p:cNvCxnSpPr>
          <p:nvPr/>
        </p:nvCxnSpPr>
        <p:spPr>
          <a:xfrm>
            <a:off x="1533982" y="1976110"/>
            <a:ext cx="3710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27100" y="1968500"/>
            <a:ext cx="326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cxnSp>
        <p:nvCxnSpPr>
          <p:cNvPr id="41" name="Straight Arrow Connector 40"/>
          <p:cNvCxnSpPr>
            <a:stCxn id="39" idx="2"/>
          </p:cNvCxnSpPr>
          <p:nvPr/>
        </p:nvCxnSpPr>
        <p:spPr>
          <a:xfrm>
            <a:off x="1090354" y="2491720"/>
            <a:ext cx="1846" cy="327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>
            <a:off x="1257300" y="3327400"/>
            <a:ext cx="6591300" cy="5080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253607" y="4051300"/>
            <a:ext cx="6594993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304407" y="4318000"/>
            <a:ext cx="6594993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304407" y="4610100"/>
            <a:ext cx="6544193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>
            <a:off x="1295400" y="3035300"/>
            <a:ext cx="6591300" cy="5080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>
            <a:off x="1295400" y="2679700"/>
            <a:ext cx="6591300" cy="5080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108700" y="2634734"/>
            <a:ext cx="15849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Velocity model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702300" y="6348968"/>
            <a:ext cx="270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Ehinger</a:t>
            </a:r>
            <a:r>
              <a:rPr lang="en-US" dirty="0" smtClean="0"/>
              <a:t>, 1996; </a:t>
            </a:r>
            <a:r>
              <a:rPr lang="en-US" dirty="0" err="1" smtClean="0"/>
              <a:t>Etgen</a:t>
            </a:r>
            <a:r>
              <a:rPr lang="en-US" dirty="0" smtClean="0"/>
              <a:t>, 2012</a:t>
            </a:r>
            <a:endParaRPr lang="en-US" dirty="0"/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177800" y="160338"/>
            <a:ext cx="89662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via</a:t>
            </a:r>
            <a:endParaRPr lang="en-US" sz="3200" dirty="0"/>
          </a:p>
        </p:txBody>
      </p:sp>
      <p:sp>
        <p:nvSpPr>
          <p:cNvPr id="56" name="Rectangle 55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167231" y="693419"/>
            <a:ext cx="43652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Wave-equation Kirchhoff</a:t>
            </a:r>
          </a:p>
        </p:txBody>
      </p:sp>
    </p:spTree>
    <p:extLst>
      <p:ext uri="{BB962C8B-B14F-4D97-AF65-F5344CB8AC3E}">
        <p14:creationId xmlns:p14="http://schemas.microsoft.com/office/powerpoint/2010/main" val="136379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54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300" y="2171700"/>
            <a:ext cx="6591300" cy="2933700"/>
          </a:xfrm>
          <a:prstGeom prst="rect">
            <a:avLst/>
          </a:prstGeom>
          <a:pattFill prst="lgGrid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xplosion 1 4"/>
          <p:cNvSpPr/>
          <p:nvPr/>
        </p:nvSpPr>
        <p:spPr>
          <a:xfrm>
            <a:off x="4110854" y="1197307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Merge 5"/>
          <p:cNvSpPr/>
          <p:nvPr/>
        </p:nvSpPr>
        <p:spPr>
          <a:xfrm>
            <a:off x="3594961" y="1288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48100" y="1121008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/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3276600" y="1582673"/>
            <a:ext cx="727953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2"/>
          </p:cNvCxnSpPr>
          <p:nvPr/>
        </p:nvCxnSpPr>
        <p:spPr>
          <a:xfrm flipH="1">
            <a:off x="3594961" y="1582673"/>
            <a:ext cx="409592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</p:cNvCxnSpPr>
          <p:nvPr/>
        </p:nvCxnSpPr>
        <p:spPr>
          <a:xfrm>
            <a:off x="4004553" y="1582673"/>
            <a:ext cx="345327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984289" y="1582673"/>
            <a:ext cx="702011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700" y="5260201"/>
            <a:ext cx="92900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Calculate a Green’s function for every source/receiver point in the survey</a:t>
            </a:r>
          </a:p>
          <a:p>
            <a:r>
              <a:rPr lang="en-US" sz="2400" dirty="0" smtClean="0"/>
              <a:t>Convolve source and receiver Green’s functions from a table</a:t>
            </a:r>
          </a:p>
          <a:p>
            <a:r>
              <a:rPr lang="en-US" sz="2400" dirty="0" smtClean="0"/>
              <a:t>Re-use Green’s functions as appropriate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035089" y="1633473"/>
            <a:ext cx="1451311" cy="538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2"/>
          </p:cNvCxnSpPr>
          <p:nvPr/>
        </p:nvCxnSpPr>
        <p:spPr>
          <a:xfrm>
            <a:off x="4004553" y="1582673"/>
            <a:ext cx="2358147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476500" y="1582673"/>
            <a:ext cx="1482438" cy="589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93800" y="1714500"/>
            <a:ext cx="34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</a:t>
            </a:r>
            <a:endParaRPr lang="en-US" sz="2800" dirty="0"/>
          </a:p>
        </p:txBody>
      </p:sp>
      <p:cxnSp>
        <p:nvCxnSpPr>
          <p:cNvPr id="37" name="Straight Arrow Connector 36"/>
          <p:cNvCxnSpPr>
            <a:stCxn id="35" idx="3"/>
          </p:cNvCxnSpPr>
          <p:nvPr/>
        </p:nvCxnSpPr>
        <p:spPr>
          <a:xfrm>
            <a:off x="1533982" y="1976110"/>
            <a:ext cx="3710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27100" y="1968500"/>
            <a:ext cx="326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cxnSp>
        <p:nvCxnSpPr>
          <p:cNvPr id="41" name="Straight Arrow Connector 40"/>
          <p:cNvCxnSpPr>
            <a:stCxn id="39" idx="2"/>
          </p:cNvCxnSpPr>
          <p:nvPr/>
        </p:nvCxnSpPr>
        <p:spPr>
          <a:xfrm>
            <a:off x="1090354" y="2491720"/>
            <a:ext cx="1846" cy="327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>
            <a:off x="1257300" y="3327400"/>
            <a:ext cx="6591300" cy="5080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253607" y="4051300"/>
            <a:ext cx="6594993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304407" y="4318000"/>
            <a:ext cx="6594993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304407" y="4610100"/>
            <a:ext cx="6544193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>
            <a:off x="1295400" y="3035300"/>
            <a:ext cx="6591300" cy="5080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>
            <a:off x="1295400" y="2679700"/>
            <a:ext cx="6591300" cy="5080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108700" y="2634734"/>
            <a:ext cx="15849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Velocity model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02300" y="6348968"/>
            <a:ext cx="270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Ehinger</a:t>
            </a:r>
            <a:r>
              <a:rPr lang="en-US" dirty="0" smtClean="0"/>
              <a:t>, 1996; </a:t>
            </a:r>
            <a:r>
              <a:rPr lang="en-US" dirty="0" err="1" smtClean="0"/>
              <a:t>Etgen</a:t>
            </a:r>
            <a:r>
              <a:rPr lang="en-US" dirty="0" smtClean="0"/>
              <a:t>, 2012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67231" y="693419"/>
            <a:ext cx="43652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Wave-equation Kirchhoff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77800" y="160338"/>
            <a:ext cx="89662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/>
              <a:t>Proposed Nonlinear</a:t>
            </a:r>
            <a:r>
              <a:rPr lang="en-US" sz="3200" smtClean="0">
                <a:solidFill>
                  <a:srgbClr val="C83232"/>
                </a:solidFill>
              </a:rPr>
              <a:t> </a:t>
            </a:r>
            <a:r>
              <a:rPr lang="en-US" sz="3200" smtClean="0"/>
              <a:t>FWI – gradient via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220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55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6100" y="1511300"/>
            <a:ext cx="510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traditional RTM to obtain an image</a:t>
            </a:r>
            <a:endParaRPr lang="en-US" sz="2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7800" y="160338"/>
            <a:ext cx="89662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via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2167231" y="693419"/>
            <a:ext cx="4812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RTM Surface Offset Gathers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51600" y="6350000"/>
            <a:ext cx="182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Giboli</a:t>
            </a:r>
            <a:r>
              <a:rPr lang="en-US" dirty="0" smtClean="0"/>
              <a:t>, et al. 2012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941214"/>
              </p:ext>
            </p:extLst>
          </p:nvPr>
        </p:nvGraphicFramePr>
        <p:xfrm>
          <a:off x="1484313" y="2019300"/>
          <a:ext cx="60626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8" name="Equation" r:id="rId3" imgW="1993900" imgH="304800" progId="Equation.3">
                  <p:embed/>
                </p:oleObj>
              </mc:Choice>
              <mc:Fallback>
                <p:oleObj name="Equation" r:id="rId3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4313" y="2019300"/>
                        <a:ext cx="6062662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760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56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477730"/>
              </p:ext>
            </p:extLst>
          </p:nvPr>
        </p:nvGraphicFramePr>
        <p:xfrm>
          <a:off x="1484313" y="2019300"/>
          <a:ext cx="60626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32" name="Equation" r:id="rId3" imgW="1993900" imgH="304800" progId="Equation.3">
                  <p:embed/>
                </p:oleObj>
              </mc:Choice>
              <mc:Fallback>
                <p:oleObj name="Equation" r:id="rId3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4313" y="2019300"/>
                        <a:ext cx="6062662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16100" y="1511300"/>
            <a:ext cx="510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traditional RTM to obtain an image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38300" y="3213100"/>
            <a:ext cx="6459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an offset-scaled RTM to obtain another image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88577"/>
              </p:ext>
            </p:extLst>
          </p:nvPr>
        </p:nvGraphicFramePr>
        <p:xfrm>
          <a:off x="1406525" y="3675063"/>
          <a:ext cx="62182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33" name="Equation" r:id="rId5" imgW="2044700" imgH="304800" progId="Equation.3">
                  <p:embed/>
                </p:oleObj>
              </mc:Choice>
              <mc:Fallback>
                <p:oleObj name="Equation" r:id="rId5" imgW="20447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6525" y="3675063"/>
                        <a:ext cx="6218238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499100" y="3822700"/>
            <a:ext cx="355600" cy="523220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7800" y="160338"/>
            <a:ext cx="89662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via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2167231" y="693419"/>
            <a:ext cx="4812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RTM Surface Offset Gathers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51600" y="6350000"/>
            <a:ext cx="182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Giboli</a:t>
            </a:r>
            <a:r>
              <a:rPr lang="en-US" dirty="0" smtClean="0"/>
              <a:t>,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92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512802"/>
              </p:ext>
            </p:extLst>
          </p:nvPr>
        </p:nvGraphicFramePr>
        <p:xfrm>
          <a:off x="1406525" y="3675063"/>
          <a:ext cx="62182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0" name="Equation" r:id="rId3" imgW="2044700" imgH="304800" progId="Equation.3">
                  <p:embed/>
                </p:oleObj>
              </mc:Choice>
              <mc:Fallback>
                <p:oleObj name="Equation" r:id="rId3" imgW="20447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6525" y="3675063"/>
                        <a:ext cx="6218238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57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6100" y="1511300"/>
            <a:ext cx="510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traditional RTM to obtain an image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38300" y="3213100"/>
            <a:ext cx="6459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an offset-scaled RTM to obtain another image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79500" y="4602163"/>
            <a:ext cx="732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Divide one by the other to get a mapped image of offsets</a:t>
            </a:r>
            <a:endParaRPr lang="en-US" sz="2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296646"/>
              </p:ext>
            </p:extLst>
          </p:nvPr>
        </p:nvGraphicFramePr>
        <p:xfrm>
          <a:off x="4013200" y="5207000"/>
          <a:ext cx="1198563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1" name="Equation" r:id="rId5" imgW="393700" imgH="215900" progId="Equation.3">
                  <p:embed/>
                </p:oleObj>
              </mc:Choice>
              <mc:Fallback>
                <p:oleObj name="Equation" r:id="rId5" imgW="393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13200" y="5207000"/>
                        <a:ext cx="1198563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21123" y="5261273"/>
            <a:ext cx="1792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Offset map = </a:t>
            </a:r>
            <a:endParaRPr lang="en-US" sz="2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7800" y="160338"/>
            <a:ext cx="89662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via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2167231" y="693419"/>
            <a:ext cx="4812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RTM Surface Offset Gathers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51600" y="6350000"/>
            <a:ext cx="182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Giboli</a:t>
            </a:r>
            <a:r>
              <a:rPr lang="en-US" dirty="0" smtClean="0"/>
              <a:t>, et al. 2012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167154"/>
              </p:ext>
            </p:extLst>
          </p:nvPr>
        </p:nvGraphicFramePr>
        <p:xfrm>
          <a:off x="1484313" y="2019300"/>
          <a:ext cx="60626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2" name="Equation" r:id="rId7" imgW="1993900" imgH="304800" progId="Equation.3">
                  <p:embed/>
                </p:oleObj>
              </mc:Choice>
              <mc:Fallback>
                <p:oleObj name="Equation" r:id="rId7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4313" y="2019300"/>
                        <a:ext cx="6062662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499100" y="3822700"/>
            <a:ext cx="355600" cy="523220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58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1600" y="6350000"/>
            <a:ext cx="182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Giboli</a:t>
            </a:r>
            <a:r>
              <a:rPr lang="en-US" dirty="0" smtClean="0"/>
              <a:t>, et al. 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16100" y="1511300"/>
            <a:ext cx="510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traditional RTM to obtain an image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38300" y="3213100"/>
            <a:ext cx="6459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an offset-scaled RTM to obtain another image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79500" y="4602163"/>
            <a:ext cx="732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Divide one by the other to get a mapped image of offsets</a:t>
            </a:r>
            <a:endParaRPr lang="en-US" sz="2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011078"/>
              </p:ext>
            </p:extLst>
          </p:nvPr>
        </p:nvGraphicFramePr>
        <p:xfrm>
          <a:off x="4013200" y="5207000"/>
          <a:ext cx="1198563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6" name="Equation" r:id="rId3" imgW="393700" imgH="215900" progId="Equation.3">
                  <p:embed/>
                </p:oleObj>
              </mc:Choice>
              <mc:Fallback>
                <p:oleObj name="Equation" r:id="rId3" imgW="393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3200" y="5207000"/>
                        <a:ext cx="1198563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21123" y="5261273"/>
            <a:ext cx="1792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Offset map =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79500" y="5862638"/>
            <a:ext cx="7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Sort traces into offset gathers using the offset map</a:t>
            </a:r>
            <a:endParaRPr lang="en-US" sz="2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7800" y="160338"/>
            <a:ext cx="89662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– gradient via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2167231" y="693419"/>
            <a:ext cx="48129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RTM Surface Offset Gathers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177800" y="6858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391387"/>
              </p:ext>
            </p:extLst>
          </p:nvPr>
        </p:nvGraphicFramePr>
        <p:xfrm>
          <a:off x="1406525" y="3675063"/>
          <a:ext cx="62182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7" name="Equation" r:id="rId5" imgW="2044700" imgH="304800" progId="Equation.3">
                  <p:embed/>
                </p:oleObj>
              </mc:Choice>
              <mc:Fallback>
                <p:oleObj name="Equation" r:id="rId5" imgW="20447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6525" y="3675063"/>
                        <a:ext cx="6218238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750452"/>
              </p:ext>
            </p:extLst>
          </p:nvPr>
        </p:nvGraphicFramePr>
        <p:xfrm>
          <a:off x="1484313" y="2019300"/>
          <a:ext cx="60626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8" name="Equation" r:id="rId7" imgW="1993900" imgH="304800" progId="Equation.3">
                  <p:embed/>
                </p:oleObj>
              </mc:Choice>
              <mc:Fallback>
                <p:oleObj name="Equation" r:id="rId7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4313" y="2019300"/>
                        <a:ext cx="6062662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499100" y="3822700"/>
            <a:ext cx="355600" cy="523220"/>
          </a:xfrm>
          <a:prstGeom prst="rect">
            <a:avLst/>
          </a:prstGeom>
          <a:solidFill>
            <a:schemeClr val="accent2">
              <a:lumMod val="50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7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59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59582246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850801"/>
              </p:ext>
            </p:extLst>
          </p:nvPr>
        </p:nvGraphicFramePr>
        <p:xfrm>
          <a:off x="2068513" y="1973263"/>
          <a:ext cx="49355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4" name="Equation" r:id="rId8" imgW="2527300" imgH="533400" progId="Equation.3">
                  <p:embed/>
                </p:oleObj>
              </mc:Choice>
              <mc:Fallback>
                <p:oleObj name="Equation" r:id="rId8" imgW="25273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8513" y="1973263"/>
                        <a:ext cx="4935537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8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51200" y="1917700"/>
            <a:ext cx="344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F[m] – d </a:t>
            </a:r>
            <a:r>
              <a:rPr lang="en-US" sz="4000" dirty="0"/>
              <a:t>= </a:t>
            </a:r>
            <a:r>
              <a:rPr lang="en-US" sz="4000" dirty="0">
                <a:solidFill>
                  <a:srgbClr val="FF0000"/>
                </a:solidFill>
              </a:rPr>
              <a:t>E</a:t>
            </a:r>
            <a:r>
              <a:rPr lang="en-US" sz="4000" dirty="0" smtClean="0">
                <a:solidFill>
                  <a:srgbClr val="FF0000"/>
                </a:solidFill>
              </a:rPr>
              <a:t>(m)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2300" y="3505200"/>
            <a:ext cx="106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</a:t>
            </a:r>
            <a:r>
              <a:rPr lang="en-US" sz="2800" dirty="0" smtClean="0"/>
              <a:t>iven:</a:t>
            </a:r>
            <a:endParaRPr lang="en-US" sz="2800" dirty="0"/>
          </a:p>
        </p:txBody>
      </p:sp>
      <p:cxnSp>
        <p:nvCxnSpPr>
          <p:cNvPr id="8" name="Straight Arrow Connector 7"/>
          <p:cNvCxnSpPr>
            <a:endCxn id="5" idx="2"/>
          </p:cNvCxnSpPr>
          <p:nvPr/>
        </p:nvCxnSpPr>
        <p:spPr>
          <a:xfrm flipH="1" flipV="1">
            <a:off x="4972050" y="2625586"/>
            <a:ext cx="730250" cy="8542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ot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3"/>
          <a:stretch/>
        </p:blipFill>
        <p:spPr>
          <a:xfrm>
            <a:off x="5204012" y="4013200"/>
            <a:ext cx="3188447" cy="22479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009900" y="2587486"/>
            <a:ext cx="869950" cy="892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84400" y="3467100"/>
            <a:ext cx="1001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guess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692900" y="6261100"/>
            <a:ext cx="156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Worzel</a:t>
            </a:r>
            <a:r>
              <a:rPr lang="en-US" dirty="0" smtClean="0"/>
              <a:t>, 1976)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1300" y="4140200"/>
            <a:ext cx="546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Length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(E(</a:t>
            </a:r>
            <a:r>
              <a:rPr lang="en-US" sz="4000" dirty="0"/>
              <a:t>m</a:t>
            </a:r>
            <a:r>
              <a:rPr lang="en-US" sz="4000" dirty="0" smtClean="0"/>
              <a:t>))</a:t>
            </a:r>
          </a:p>
          <a:p>
            <a:r>
              <a:rPr lang="en-US" sz="4000" dirty="0" smtClean="0"/>
              <a:t>= </a:t>
            </a:r>
            <a:endParaRPr lang="en-US" sz="4000" baseline="30000" dirty="0" smtClean="0"/>
          </a:p>
          <a:p>
            <a:r>
              <a:rPr lang="en-US" sz="4000" dirty="0" smtClean="0"/>
              <a:t>=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6249084"/>
            <a:ext cx="523668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(also known as </a:t>
            </a:r>
            <a:r>
              <a:rPr lang="en-US" sz="2400" dirty="0" smtClean="0">
                <a:solidFill>
                  <a:srgbClr val="C83232"/>
                </a:solidFill>
              </a:rPr>
              <a:t>the data residual</a:t>
            </a:r>
            <a:r>
              <a:rPr lang="en-US" sz="2400" dirty="0" smtClean="0"/>
              <a:t> and</a:t>
            </a:r>
            <a:r>
              <a:rPr lang="en-US" sz="2400" dirty="0" smtClean="0">
                <a:solidFill>
                  <a:srgbClr val="C83232"/>
                </a:solidFill>
              </a:rPr>
              <a:t> </a:t>
            </a:r>
            <a:r>
              <a:rPr lang="en-US" sz="2400" dirty="0" err="1" smtClean="0">
                <a:solidFill>
                  <a:srgbClr val="C83232"/>
                </a:solidFill>
              </a:rPr>
              <a:t>δd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402714"/>
              </p:ext>
            </p:extLst>
          </p:nvPr>
        </p:nvGraphicFramePr>
        <p:xfrm>
          <a:off x="657225" y="4775200"/>
          <a:ext cx="35369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1" name="Equation" r:id="rId4" imgW="1409700" imgH="279400" progId="Equation.3">
                  <p:embed/>
                </p:oleObj>
              </mc:Choice>
              <mc:Fallback>
                <p:oleObj name="Equation" r:id="rId4" imgW="1409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7225" y="4775200"/>
                        <a:ext cx="3536950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419306"/>
              </p:ext>
            </p:extLst>
          </p:nvPr>
        </p:nvGraphicFramePr>
        <p:xfrm>
          <a:off x="673100" y="5311120"/>
          <a:ext cx="2513172" cy="973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2" name="Equation" r:id="rId6" imgW="1016000" imgH="393700" progId="Equation.3">
                  <p:embed/>
                </p:oleObj>
              </mc:Choice>
              <mc:Fallback>
                <p:oleObj name="Equation" r:id="rId6" imgW="1016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3100" y="5311120"/>
                        <a:ext cx="2513172" cy="973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I</a:t>
            </a:r>
            <a:r>
              <a:rPr lang="en-US" sz="3200" dirty="0" smtClean="0"/>
              <a:t>nversion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5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60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400" y="1993900"/>
            <a:ext cx="840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  <a:r>
              <a:rPr lang="en-US" sz="2400" dirty="0" smtClean="0"/>
              <a:t>e don’t have to have good starting velocity model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- Implications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2-28 at 2.16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1" t="29836" r="28333" b="33345"/>
          <a:stretch/>
        </p:blipFill>
        <p:spPr>
          <a:xfrm>
            <a:off x="4508500" y="3204864"/>
            <a:ext cx="3594100" cy="17608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61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400" y="1993900"/>
            <a:ext cx="840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  <a:r>
              <a:rPr lang="en-US" sz="2400" dirty="0" smtClean="0"/>
              <a:t>e don’t have to have good starting velocity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" y="2754194"/>
            <a:ext cx="601017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       Can use the inversion to predict multiples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9881" y="4879945"/>
            <a:ext cx="185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Sun, et al., 2012</a:t>
            </a:r>
            <a:endParaRPr lang="en-US" sz="2000" dirty="0"/>
          </a:p>
        </p:txBody>
      </p:sp>
      <p:pic>
        <p:nvPicPr>
          <p:cNvPr id="8" name="Picture 7" descr="Screen Shot 2013-03-01 at 3.48.3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6482" r="32500" b="46340"/>
          <a:stretch/>
        </p:blipFill>
        <p:spPr>
          <a:xfrm>
            <a:off x="1308100" y="3187700"/>
            <a:ext cx="2959100" cy="177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- Implications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3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2-28 at 2.16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1" t="29836" r="28333" b="33345"/>
          <a:stretch/>
        </p:blipFill>
        <p:spPr>
          <a:xfrm>
            <a:off x="4508500" y="3204864"/>
            <a:ext cx="3594100" cy="17608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62</a:t>
            </a:fld>
            <a:endParaRPr lang="en-US" sz="1600" dirty="0">
              <a:solidFill>
                <a:srgbClr val="EEECE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400" y="1993900"/>
            <a:ext cx="840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  <a:r>
              <a:rPr lang="en-US" sz="2400" dirty="0" smtClean="0"/>
              <a:t>e don’t have to have good starting velocity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" y="2754194"/>
            <a:ext cx="70127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        Can use the inversion to predict multiples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Multiple removal (including </a:t>
            </a:r>
            <a:r>
              <a:rPr lang="en-US" sz="2400" dirty="0" err="1" smtClean="0"/>
              <a:t>interbed</a:t>
            </a:r>
            <a:r>
              <a:rPr lang="en-US" sz="2400" dirty="0" smtClean="0"/>
              <a:t> multiples)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Imaging with multiples</a:t>
            </a:r>
            <a:endParaRPr lang="en-US" sz="2400" dirty="0"/>
          </a:p>
        </p:txBody>
      </p:sp>
      <p:pic>
        <p:nvPicPr>
          <p:cNvPr id="8" name="Picture 7" descr="Screen Shot 2013-03-01 at 3.48.3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6482" r="32500" b="46340"/>
          <a:stretch/>
        </p:blipFill>
        <p:spPr>
          <a:xfrm>
            <a:off x="1308100" y="3187700"/>
            <a:ext cx="2959100" cy="177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Proposed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- Implications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89881" y="4879945"/>
            <a:ext cx="185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Sun, et al., 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8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74700"/>
            <a:ext cx="8153798" cy="5715000"/>
          </a:xfrm>
        </p:spPr>
        <p:txBody>
          <a:bodyPr/>
          <a:lstStyle/>
          <a:p>
            <a:pPr marL="0" indent="0">
              <a:buNone/>
            </a:pPr>
            <a:r>
              <a:rPr lang="en-US" sz="1300" dirty="0">
                <a:latin typeface="Calibri"/>
                <a:cs typeface="Calibri"/>
              </a:rPr>
              <a:t>Andrew </a:t>
            </a:r>
            <a:r>
              <a:rPr lang="en-US" sz="1300" dirty="0" err="1">
                <a:latin typeface="Calibri"/>
                <a:cs typeface="Calibri"/>
              </a:rPr>
              <a:t>Brenders</a:t>
            </a:r>
            <a:r>
              <a:rPr lang="en-US" sz="1300" dirty="0">
                <a:latin typeface="Calibri"/>
                <a:cs typeface="Calibri"/>
              </a:rPr>
              <a:t> and R. Gerhard Pratt. personal communication, 2007.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smtClean="0">
                <a:latin typeface="Calibri"/>
                <a:cs typeface="Calibri"/>
              </a:rPr>
              <a:t>John </a:t>
            </a:r>
            <a:r>
              <a:rPr lang="en-US" sz="1300" dirty="0" err="1">
                <a:latin typeface="Calibri"/>
                <a:cs typeface="Calibri"/>
              </a:rPr>
              <a:t>Etgen</a:t>
            </a:r>
            <a:r>
              <a:rPr lang="en-US" sz="1300" dirty="0">
                <a:latin typeface="Calibri"/>
                <a:cs typeface="Calibri"/>
              </a:rPr>
              <a:t>. 3d wave equation K</a:t>
            </a:r>
            <a:r>
              <a:rPr lang="en-US" sz="1300" dirty="0" smtClean="0">
                <a:latin typeface="Calibri"/>
                <a:cs typeface="Calibri"/>
              </a:rPr>
              <a:t>irchhoff </a:t>
            </a:r>
            <a:r>
              <a:rPr lang="en-US" sz="1300" dirty="0">
                <a:latin typeface="Calibri"/>
                <a:cs typeface="Calibri"/>
              </a:rPr>
              <a:t>M</a:t>
            </a:r>
            <a:r>
              <a:rPr lang="en-US" sz="1300" dirty="0" smtClean="0">
                <a:latin typeface="Calibri"/>
                <a:cs typeface="Calibri"/>
              </a:rPr>
              <a:t>igration</a:t>
            </a:r>
            <a:r>
              <a:rPr lang="en-US" sz="1300" dirty="0">
                <a:latin typeface="Calibri"/>
                <a:cs typeface="Calibri"/>
              </a:rPr>
              <a:t>. In 2012 SEG Annual Meeting, 2012. Society of Exploration Geophysicists, 2012.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err="1" smtClean="0">
                <a:cs typeface="Calibri"/>
              </a:rPr>
              <a:t>Ehinger</a:t>
            </a:r>
            <a:r>
              <a:rPr lang="en-US" sz="1300" dirty="0">
                <a:cs typeface="Calibri"/>
              </a:rPr>
              <a:t>, A., P. </a:t>
            </a:r>
            <a:r>
              <a:rPr lang="en-US" sz="1300" dirty="0" err="1">
                <a:cs typeface="Calibri"/>
              </a:rPr>
              <a:t>Lailly</a:t>
            </a:r>
            <a:r>
              <a:rPr lang="en-US" sz="1300" dirty="0">
                <a:cs typeface="Calibri"/>
              </a:rPr>
              <a:t>, and K. J. </a:t>
            </a:r>
            <a:r>
              <a:rPr lang="en-US" sz="1300" dirty="0" err="1">
                <a:cs typeface="Calibri"/>
              </a:rPr>
              <a:t>Marfurt</a:t>
            </a:r>
            <a:r>
              <a:rPr lang="en-US" sz="1300" dirty="0">
                <a:cs typeface="Calibri"/>
              </a:rPr>
              <a:t>, 1996, Green's function implementation of common-offset </a:t>
            </a:r>
            <a:r>
              <a:rPr lang="en-US" sz="1300" dirty="0" err="1">
                <a:cs typeface="Calibri"/>
              </a:rPr>
              <a:t>waveequation</a:t>
            </a:r>
            <a:r>
              <a:rPr lang="en-US" sz="1300" dirty="0">
                <a:cs typeface="Calibri"/>
              </a:rPr>
              <a:t> migration: Geophysics, 61, 1813–1821</a:t>
            </a:r>
            <a:r>
              <a:rPr lang="en-US" sz="1300" dirty="0" smtClean="0">
                <a:cs typeface="Calibri"/>
              </a:rPr>
              <a:t>.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err="1">
                <a:latin typeface="Calibri"/>
                <a:cs typeface="Calibri"/>
              </a:rPr>
              <a:t>Odile</a:t>
            </a:r>
            <a:r>
              <a:rPr lang="en-US" sz="1300" dirty="0">
                <a:latin typeface="Calibri"/>
                <a:cs typeface="Calibri"/>
              </a:rPr>
              <a:t> Gauthier, Jean </a:t>
            </a:r>
            <a:r>
              <a:rPr lang="en-US" sz="1300" dirty="0" err="1">
                <a:latin typeface="Calibri"/>
                <a:cs typeface="Calibri"/>
              </a:rPr>
              <a:t>Virieux</a:t>
            </a:r>
            <a:r>
              <a:rPr lang="en-US" sz="1300" dirty="0">
                <a:latin typeface="Calibri"/>
                <a:cs typeface="Calibri"/>
              </a:rPr>
              <a:t>, and Albert </a:t>
            </a:r>
            <a:r>
              <a:rPr lang="en-US" sz="1300" dirty="0" err="1">
                <a:latin typeface="Calibri"/>
                <a:cs typeface="Calibri"/>
              </a:rPr>
              <a:t>Tarantola</a:t>
            </a:r>
            <a:r>
              <a:rPr lang="en-US" sz="1300" dirty="0">
                <a:latin typeface="Calibri"/>
                <a:cs typeface="Calibri"/>
              </a:rPr>
              <a:t>. Two-dimensional non- linear inversion of seismic waveforms: Numerical results. Geophysics, 51 (7):1387–1403, July 1986.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err="1">
                <a:latin typeface="Calibri"/>
                <a:cs typeface="Calibri"/>
              </a:rPr>
              <a:t>Matteo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Giboli</a:t>
            </a:r>
            <a:r>
              <a:rPr lang="en-US" sz="1300" dirty="0">
                <a:latin typeface="Calibri"/>
                <a:cs typeface="Calibri"/>
              </a:rPr>
              <a:t>, </a:t>
            </a:r>
            <a:r>
              <a:rPr lang="en-US" sz="1300" dirty="0" err="1">
                <a:latin typeface="Calibri"/>
                <a:cs typeface="Calibri"/>
              </a:rPr>
              <a:t>Reda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Baina</a:t>
            </a:r>
            <a:r>
              <a:rPr lang="en-US" sz="1300" dirty="0">
                <a:latin typeface="Calibri"/>
                <a:cs typeface="Calibri"/>
              </a:rPr>
              <a:t>, and Bertrand </a:t>
            </a:r>
            <a:r>
              <a:rPr lang="en-US" sz="1300" dirty="0" err="1">
                <a:latin typeface="Calibri"/>
                <a:cs typeface="Calibri"/>
              </a:rPr>
              <a:t>Duquet</a:t>
            </a:r>
            <a:r>
              <a:rPr lang="en-US" sz="1300" dirty="0">
                <a:latin typeface="Calibri"/>
                <a:cs typeface="Calibri"/>
              </a:rPr>
              <a:t>. Reverse time migration surface offset gathers part 1: a new method to produce ’classical’ common image gathers. In 2012 SEG Annual Meeting, 2012. Society of Exploration Geophysicists, 2012.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smtClean="0">
                <a:latin typeface="Calibri"/>
                <a:cs typeface="Calibri"/>
              </a:rPr>
              <a:t>Patrick </a:t>
            </a:r>
            <a:r>
              <a:rPr lang="en-US" sz="1300" dirty="0" err="1" smtClean="0">
                <a:latin typeface="Calibri"/>
                <a:cs typeface="Calibri"/>
              </a:rPr>
              <a:t>Lailly</a:t>
            </a:r>
            <a:r>
              <a:rPr lang="en-US" sz="1300" dirty="0">
                <a:latin typeface="Calibri"/>
                <a:cs typeface="Calibri"/>
              </a:rPr>
              <a:t>. The seismic inverse problem as a sequence of pre-stack </a:t>
            </a:r>
            <a:r>
              <a:rPr lang="en-US" sz="1300" dirty="0" smtClean="0">
                <a:latin typeface="Calibri"/>
                <a:cs typeface="Calibri"/>
              </a:rPr>
              <a:t>migration</a:t>
            </a:r>
            <a:r>
              <a:rPr lang="en-US" sz="1300" dirty="0">
                <a:latin typeface="Calibri"/>
                <a:cs typeface="Calibri"/>
              </a:rPr>
              <a:t>. In J. B. </a:t>
            </a:r>
            <a:r>
              <a:rPr lang="en-US" sz="1300" dirty="0" err="1">
                <a:latin typeface="Calibri"/>
                <a:cs typeface="Calibri"/>
              </a:rPr>
              <a:t>Bednar</a:t>
            </a:r>
            <a:r>
              <a:rPr lang="en-US" sz="1300" dirty="0">
                <a:latin typeface="Calibri"/>
                <a:cs typeface="Calibri"/>
              </a:rPr>
              <a:t>, R. </a:t>
            </a:r>
            <a:r>
              <a:rPr lang="en-US" sz="1300" dirty="0" err="1">
                <a:latin typeface="Calibri"/>
                <a:cs typeface="Calibri"/>
              </a:rPr>
              <a:t>Redner</a:t>
            </a:r>
            <a:r>
              <a:rPr lang="en-US" sz="1300" dirty="0">
                <a:latin typeface="Calibri"/>
                <a:cs typeface="Calibri"/>
              </a:rPr>
              <a:t>, E. Robinson, and A. </a:t>
            </a:r>
            <a:r>
              <a:rPr lang="en-US" sz="1300" dirty="0" err="1">
                <a:latin typeface="Calibri"/>
                <a:cs typeface="Calibri"/>
              </a:rPr>
              <a:t>Weglein</a:t>
            </a:r>
            <a:r>
              <a:rPr lang="en-US" sz="1300" dirty="0">
                <a:latin typeface="Calibri"/>
                <a:cs typeface="Calibri"/>
              </a:rPr>
              <a:t>, editors, Conference on inverse scattering: Theory and Applications. Society of Industrial and Applied Mathematics, Society of Industrial and Applied Mathematics, 1983.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smtClean="0">
                <a:cs typeface="Calibri"/>
              </a:rPr>
              <a:t>R</a:t>
            </a:r>
            <a:r>
              <a:rPr lang="en-US" sz="1300" dirty="0">
                <a:cs typeface="Calibri"/>
              </a:rPr>
              <a:t>. E. </a:t>
            </a:r>
            <a:r>
              <a:rPr lang="en-US" sz="1300" dirty="0" err="1">
                <a:cs typeface="Calibri"/>
              </a:rPr>
              <a:t>Plessix</a:t>
            </a:r>
            <a:r>
              <a:rPr lang="en-US" sz="1300" dirty="0">
                <a:cs typeface="Calibri"/>
              </a:rPr>
              <a:t>. A review of the </a:t>
            </a:r>
            <a:r>
              <a:rPr lang="en-US" sz="1300" dirty="0" err="1">
                <a:cs typeface="Calibri"/>
              </a:rPr>
              <a:t>adjoint</a:t>
            </a:r>
            <a:r>
              <a:rPr lang="en-US" sz="1300" dirty="0">
                <a:cs typeface="Calibri"/>
              </a:rPr>
              <a:t>-state method for computing the gradient of a functional with geophysical applications. </a:t>
            </a:r>
            <a:r>
              <a:rPr lang="en-US" sz="1300" dirty="0" err="1">
                <a:cs typeface="Calibri"/>
              </a:rPr>
              <a:t>Geophys</a:t>
            </a:r>
            <a:r>
              <a:rPr lang="en-US" sz="1300" dirty="0">
                <a:cs typeface="Calibri"/>
              </a:rPr>
              <a:t>. J. </a:t>
            </a:r>
            <a:r>
              <a:rPr lang="en-US" sz="1300" dirty="0" err="1">
                <a:cs typeface="Calibri"/>
              </a:rPr>
              <a:t>Int</a:t>
            </a:r>
            <a:r>
              <a:rPr lang="en-US" sz="1300" dirty="0">
                <a:cs typeface="Calibri"/>
              </a:rPr>
              <a:t>, 167:495–503, 2006.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smtClean="0">
                <a:latin typeface="Calibri"/>
                <a:cs typeface="Calibri"/>
              </a:rPr>
              <a:t>Laurent </a:t>
            </a:r>
            <a:r>
              <a:rPr lang="en-US" sz="1300" dirty="0" err="1" smtClean="0">
                <a:latin typeface="Calibri"/>
                <a:cs typeface="Calibri"/>
              </a:rPr>
              <a:t>Sirgue</a:t>
            </a:r>
            <a:r>
              <a:rPr lang="en-US" sz="1300" dirty="0" smtClean="0">
                <a:latin typeface="Calibri"/>
                <a:cs typeface="Calibri"/>
              </a:rPr>
              <a:t>. Inversion </a:t>
            </a:r>
            <a:r>
              <a:rPr lang="en-US" sz="1300" dirty="0">
                <a:latin typeface="Calibri"/>
                <a:cs typeface="Calibri"/>
              </a:rPr>
              <a:t>de la </a:t>
            </a:r>
            <a:r>
              <a:rPr lang="en-US" sz="1300" dirty="0" err="1">
                <a:latin typeface="Calibri"/>
                <a:cs typeface="Calibri"/>
              </a:rPr>
              <a:t>forme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d’onde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dans</a:t>
            </a:r>
            <a:r>
              <a:rPr lang="en-US" sz="1300" dirty="0">
                <a:latin typeface="Calibri"/>
                <a:cs typeface="Calibri"/>
              </a:rPr>
              <a:t> le </a:t>
            </a:r>
            <a:r>
              <a:rPr lang="en-US" sz="1300" dirty="0" err="1">
                <a:latin typeface="Calibri"/>
                <a:cs typeface="Calibri"/>
              </a:rPr>
              <a:t>domaine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frequential</a:t>
            </a:r>
            <a:r>
              <a:rPr lang="en-US" sz="1300" dirty="0">
                <a:latin typeface="Calibri"/>
                <a:cs typeface="Calibri"/>
              </a:rPr>
              <a:t> de </a:t>
            </a:r>
            <a:r>
              <a:rPr lang="en-US" sz="1300" dirty="0" err="1">
                <a:latin typeface="Calibri"/>
                <a:cs typeface="Calibri"/>
              </a:rPr>
              <a:t>donnees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sismiques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grands</a:t>
            </a:r>
            <a:r>
              <a:rPr lang="en-US" sz="1300" dirty="0">
                <a:latin typeface="Calibri"/>
                <a:cs typeface="Calibri"/>
              </a:rPr>
              <a:t> offsets. Ph.D. thesis, </a:t>
            </a:r>
            <a:r>
              <a:rPr lang="en-US" sz="1300" dirty="0" err="1">
                <a:latin typeface="Calibri"/>
                <a:cs typeface="Calibri"/>
              </a:rPr>
              <a:t>l’Ecole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Normale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lang="en-US" sz="1300" dirty="0" err="1">
                <a:latin typeface="Calibri"/>
                <a:cs typeface="Calibri"/>
              </a:rPr>
              <a:t>Superieure</a:t>
            </a:r>
            <a:r>
              <a:rPr lang="en-US" sz="1300" dirty="0">
                <a:latin typeface="Calibri"/>
                <a:cs typeface="Calibri"/>
              </a:rPr>
              <a:t> de </a:t>
            </a:r>
            <a:r>
              <a:rPr lang="en-US" sz="1300" dirty="0" smtClean="0">
                <a:latin typeface="Calibri"/>
                <a:cs typeface="Calibri"/>
              </a:rPr>
              <a:t>Paris, 2003.</a:t>
            </a:r>
          </a:p>
          <a:p>
            <a:pPr marL="0" indent="0">
              <a:buNone/>
            </a:pPr>
            <a:r>
              <a:rPr lang="en-US" sz="1300" dirty="0">
                <a:latin typeface="Calibri"/>
                <a:cs typeface="Calibri"/>
              </a:rPr>
              <a:t>Dong Sun and William W </a:t>
            </a:r>
            <a:r>
              <a:rPr lang="en-US" sz="1300" dirty="0" err="1">
                <a:latin typeface="Calibri"/>
                <a:cs typeface="Calibri"/>
              </a:rPr>
              <a:t>Symes</a:t>
            </a:r>
            <a:r>
              <a:rPr lang="en-US" sz="1300" dirty="0">
                <a:latin typeface="Calibri"/>
                <a:cs typeface="Calibri"/>
              </a:rPr>
              <a:t>. Waveform inversion via nonlinear </a:t>
            </a:r>
            <a:r>
              <a:rPr lang="en-US" sz="1300" dirty="0" smtClean="0">
                <a:latin typeface="Calibri"/>
                <a:cs typeface="Calibri"/>
              </a:rPr>
              <a:t>differential </a:t>
            </a:r>
            <a:r>
              <a:rPr lang="en-US" sz="1300" dirty="0">
                <a:latin typeface="Calibri"/>
                <a:cs typeface="Calibri"/>
              </a:rPr>
              <a:t>semblance optimization. In Expanded Abstracts, page S13.3. Society of Exploration Geophysicists, 2012. </a:t>
            </a:r>
          </a:p>
          <a:p>
            <a:pPr marL="0" indent="0">
              <a:buNone/>
            </a:pPr>
            <a:r>
              <a:rPr lang="en-US" sz="1300" dirty="0" smtClean="0">
                <a:latin typeface="Calibri"/>
                <a:cs typeface="Calibri"/>
              </a:rPr>
              <a:t>William </a:t>
            </a:r>
            <a:r>
              <a:rPr lang="en-US" sz="1300" dirty="0">
                <a:latin typeface="Calibri"/>
                <a:cs typeface="Calibri"/>
              </a:rPr>
              <a:t>W. </a:t>
            </a:r>
            <a:r>
              <a:rPr lang="en-US" sz="1300" dirty="0" err="1">
                <a:latin typeface="Calibri"/>
                <a:cs typeface="Calibri"/>
              </a:rPr>
              <a:t>Symes</a:t>
            </a:r>
            <a:r>
              <a:rPr lang="en-US" sz="1300" dirty="0">
                <a:latin typeface="Calibri"/>
                <a:cs typeface="Calibri"/>
              </a:rPr>
              <a:t> and Michel Kern. Inversion of reflections seismograms by differential semblance analysis: algorithm structure and synthetic ex- </a:t>
            </a:r>
            <a:r>
              <a:rPr lang="en-US" sz="1300" dirty="0" err="1">
                <a:latin typeface="Calibri"/>
                <a:cs typeface="Calibri"/>
              </a:rPr>
              <a:t>amples</a:t>
            </a:r>
            <a:r>
              <a:rPr lang="en-US" sz="1300" dirty="0">
                <a:latin typeface="Calibri"/>
                <a:cs typeface="Calibri"/>
              </a:rPr>
              <a:t>. Geophysical Prospecting, 42:565–614, 1994.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smtClean="0">
                <a:cs typeface="Calibri"/>
              </a:rPr>
              <a:t>William </a:t>
            </a:r>
            <a:r>
              <a:rPr lang="en-US" sz="1300" dirty="0">
                <a:cs typeface="Calibri"/>
              </a:rPr>
              <a:t>W. </a:t>
            </a:r>
            <a:r>
              <a:rPr lang="en-US" sz="1300" dirty="0" err="1">
                <a:cs typeface="Calibri"/>
              </a:rPr>
              <a:t>Symes</a:t>
            </a:r>
            <a:r>
              <a:rPr lang="en-US" sz="1300" dirty="0">
                <a:cs typeface="Calibri"/>
              </a:rPr>
              <a:t> and J. J. </a:t>
            </a:r>
            <a:r>
              <a:rPr lang="en-US" sz="1300" dirty="0" err="1">
                <a:cs typeface="Calibri"/>
              </a:rPr>
              <a:t>Carazzone</a:t>
            </a:r>
            <a:r>
              <a:rPr lang="en-US" sz="1300" dirty="0">
                <a:cs typeface="Calibri"/>
              </a:rPr>
              <a:t>. Velocity inversion by differential semblance optimization. Geophysics, 56:654–663, 1991</a:t>
            </a:r>
            <a:r>
              <a:rPr lang="en-US" sz="1300" dirty="0" smtClean="0">
                <a:cs typeface="Calibri"/>
              </a:rPr>
              <a:t>.</a:t>
            </a:r>
          </a:p>
          <a:p>
            <a:pPr marL="0" indent="0">
              <a:buNone/>
            </a:pPr>
            <a:r>
              <a:rPr lang="en-US" sz="1300" dirty="0">
                <a:cs typeface="Calibri"/>
              </a:rPr>
              <a:t>N. D. Whitmore. Iterative depth migration by backward time propagation. In Expanded Abstracts, page S10.1. Society of Exploration Geophysicists, 1983. </a:t>
            </a:r>
            <a:r>
              <a:rPr lang="en-US" sz="1300" dirty="0" smtClean="0">
                <a:cs typeface="Calibri"/>
              </a:rPr>
              <a:t> </a:t>
            </a: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300" dirty="0" smtClean="0">
                <a:latin typeface="Calibri"/>
                <a:cs typeface="Calibri"/>
              </a:rPr>
              <a:t>J</a:t>
            </a:r>
            <a:r>
              <a:rPr lang="en-US" sz="1300" dirty="0">
                <a:latin typeface="Calibri"/>
                <a:cs typeface="Calibri"/>
              </a:rPr>
              <a:t>. L. </a:t>
            </a:r>
            <a:r>
              <a:rPr lang="en-US" sz="1300" dirty="0" err="1">
                <a:latin typeface="Calibri"/>
                <a:cs typeface="Calibri"/>
              </a:rPr>
              <a:t>Worzel</a:t>
            </a:r>
            <a:r>
              <a:rPr lang="en-US" sz="1300" dirty="0">
                <a:latin typeface="Calibri"/>
                <a:cs typeface="Calibri"/>
              </a:rPr>
              <a:t>. Cruise ig1904, June 1976. URL </a:t>
            </a:r>
            <a:r>
              <a:rPr lang="en-US" sz="1300" dirty="0">
                <a:latin typeface="Calibri"/>
                <a:cs typeface="Calibri"/>
                <a:hlinkClick r:id="rId2"/>
              </a:rPr>
              <a:t>http://www.ig.utexas.edu/sdc/</a:t>
            </a:r>
            <a:r>
              <a:rPr lang="en-US" sz="1300" dirty="0">
                <a:latin typeface="Calibri"/>
                <a:cs typeface="Calibri"/>
              </a:rPr>
              <a:t>. </a:t>
            </a:r>
          </a:p>
          <a:p>
            <a:pPr marL="0" indent="0">
              <a:buNone/>
            </a:pPr>
            <a:endParaRPr lang="en-US" sz="13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3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3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3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3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3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mtClean="0"/>
              <a:t>63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Thank you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50800" y="6362700"/>
            <a:ext cx="850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gratefully acknowledge the support of BP America, Inc. and The Rice Inversion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9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394200" y="2286000"/>
            <a:ext cx="6604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7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8200725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59992"/>
              </p:ext>
            </p:extLst>
          </p:nvPr>
        </p:nvGraphicFramePr>
        <p:xfrm>
          <a:off x="3505200" y="2108200"/>
          <a:ext cx="2058988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2" name="Equation" r:id="rId8" imgW="1054100" imgH="393700" progId="Equation.3">
                  <p:embed/>
                </p:oleObj>
              </mc:Choice>
              <mc:Fallback>
                <p:oleObj name="Equation" r:id="rId8" imgW="1054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5200" y="2108200"/>
                        <a:ext cx="2058988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Full waveform inversion (FWI)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6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394200" y="2286000"/>
            <a:ext cx="6604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600" smtClean="0">
                <a:solidFill>
                  <a:srgbClr val="EEECE1"/>
                </a:solidFill>
              </a:rPr>
              <a:t>8</a:t>
            </a:fld>
            <a:endParaRPr lang="en-US" sz="1600" dirty="0">
              <a:solidFill>
                <a:srgbClr val="EEECE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45184634"/>
              </p:ext>
            </p:extLst>
          </p:nvPr>
        </p:nvGraphicFramePr>
        <p:xfrm>
          <a:off x="177800" y="1663700"/>
          <a:ext cx="85090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408208"/>
              </p:ext>
            </p:extLst>
          </p:nvPr>
        </p:nvGraphicFramePr>
        <p:xfrm>
          <a:off x="3505200" y="2108200"/>
          <a:ext cx="2058988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6" name="Equation" r:id="rId8" imgW="1054100" imgH="393700" progId="Equation.3">
                  <p:embed/>
                </p:oleObj>
              </mc:Choice>
              <mc:Fallback>
                <p:oleObj name="Equation" r:id="rId8" imgW="1054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5200" y="2108200"/>
                        <a:ext cx="2058988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6651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C83232"/>
                </a:solidFill>
              </a:rPr>
              <a:t>Proposed</a:t>
            </a:r>
            <a:r>
              <a:rPr lang="en-US" sz="3200" dirty="0" smtClean="0"/>
              <a:t> Nonlinear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0948" y="2895600"/>
            <a:ext cx="144142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C83232"/>
                </a:solidFill>
              </a:rPr>
              <a:t>alter 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2700" y="2311400"/>
            <a:ext cx="266700" cy="43180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8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06742" y="1992848"/>
            <a:ext cx="6032358" cy="14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>
            <a:off x="4509767" y="1720389"/>
            <a:ext cx="239026" cy="317401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Merge 7"/>
          <p:cNvSpPr/>
          <p:nvPr/>
        </p:nvSpPr>
        <p:spPr>
          <a:xfrm>
            <a:off x="5108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2006742" y="3527979"/>
            <a:ext cx="6032358" cy="595836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</p:cNvCxnSpPr>
          <p:nvPr/>
        </p:nvCxnSpPr>
        <p:spPr>
          <a:xfrm flipH="1">
            <a:off x="3575782" y="2037790"/>
            <a:ext cx="1027880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2" idx="2"/>
          </p:cNvCxnSpPr>
          <p:nvPr/>
        </p:nvCxnSpPr>
        <p:spPr>
          <a:xfrm flipH="1" flipV="1">
            <a:off x="3912375" y="1971908"/>
            <a:ext cx="458530" cy="20285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2"/>
          </p:cNvCxnSpPr>
          <p:nvPr/>
        </p:nvCxnSpPr>
        <p:spPr>
          <a:xfrm flipH="1">
            <a:off x="4370904" y="2037790"/>
            <a:ext cx="232758" cy="19627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65700" y="2037790"/>
            <a:ext cx="299210" cy="1823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Merge 40"/>
          <p:cNvSpPr/>
          <p:nvPr/>
        </p:nvSpPr>
        <p:spPr>
          <a:xfrm>
            <a:off x="27630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AAFC-0091-1C48-9DA3-F6806F65A761}" type="slidenum">
              <a:rPr lang="en-US" sz="1800" smtClean="0">
                <a:solidFill>
                  <a:schemeClr val="bg2"/>
                </a:solidFill>
              </a:rPr>
              <a:t>9</a:t>
            </a:fld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8" name="Merge 27"/>
          <p:cNvSpPr/>
          <p:nvPr/>
        </p:nvSpPr>
        <p:spPr>
          <a:xfrm>
            <a:off x="32583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Merge 31"/>
          <p:cNvSpPr/>
          <p:nvPr/>
        </p:nvSpPr>
        <p:spPr>
          <a:xfrm>
            <a:off x="3753668" y="17837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Merge 32"/>
          <p:cNvSpPr/>
          <p:nvPr/>
        </p:nvSpPr>
        <p:spPr>
          <a:xfrm>
            <a:off x="5616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Merge 34"/>
          <p:cNvSpPr/>
          <p:nvPr/>
        </p:nvSpPr>
        <p:spPr>
          <a:xfrm>
            <a:off x="6124990" y="177751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Merge 35"/>
          <p:cNvSpPr/>
          <p:nvPr/>
        </p:nvSpPr>
        <p:spPr>
          <a:xfrm>
            <a:off x="6607590" y="1772959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Merge 37"/>
          <p:cNvSpPr/>
          <p:nvPr/>
        </p:nvSpPr>
        <p:spPr>
          <a:xfrm>
            <a:off x="2280468" y="1796450"/>
            <a:ext cx="317414" cy="188158"/>
          </a:xfrm>
          <a:prstGeom prst="flowChartMerg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629062" y="2037790"/>
            <a:ext cx="336638" cy="1823010"/>
          </a:xfrm>
          <a:prstGeom prst="line">
            <a:avLst/>
          </a:prstGeom>
          <a:ln>
            <a:solidFill>
              <a:srgbClr val="0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7" idx="2"/>
          </p:cNvCxnSpPr>
          <p:nvPr/>
        </p:nvCxnSpPr>
        <p:spPr>
          <a:xfrm flipH="1">
            <a:off x="3984015" y="2037790"/>
            <a:ext cx="619647" cy="207420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29062" y="2007028"/>
            <a:ext cx="1403438" cy="162517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0830" y="1971908"/>
            <a:ext cx="1157702" cy="166029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29837" y="1965677"/>
            <a:ext cx="736600" cy="176812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32500" y="1997308"/>
            <a:ext cx="724695" cy="15306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423410" y="1992848"/>
            <a:ext cx="560605" cy="20076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366437" y="2037790"/>
            <a:ext cx="402095" cy="1696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768532" y="2007028"/>
            <a:ext cx="506063" cy="1625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2964115" y="2011917"/>
            <a:ext cx="611667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2430709" y="2000092"/>
            <a:ext cx="827659" cy="21118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7" idx="2"/>
          </p:cNvCxnSpPr>
          <p:nvPr/>
        </p:nvCxnSpPr>
        <p:spPr>
          <a:xfrm flipH="1">
            <a:off x="3258368" y="2037790"/>
            <a:ext cx="1345294" cy="2086025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177800" y="274638"/>
            <a:ext cx="8229600" cy="665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Traditional</a:t>
            </a:r>
            <a:r>
              <a:rPr lang="en-US" sz="3200" dirty="0" smtClean="0">
                <a:solidFill>
                  <a:srgbClr val="C83232"/>
                </a:solidFill>
              </a:rPr>
              <a:t> </a:t>
            </a:r>
            <a:r>
              <a:rPr lang="en-US" sz="3200" dirty="0" smtClean="0"/>
              <a:t>FWI data input</a:t>
            </a:r>
            <a:endParaRPr lang="en-US" sz="3200" dirty="0"/>
          </a:p>
        </p:txBody>
      </p:sp>
      <p:sp>
        <p:nvSpPr>
          <p:cNvPr id="39" name="Rectangle 38"/>
          <p:cNvSpPr/>
          <p:nvPr/>
        </p:nvSpPr>
        <p:spPr>
          <a:xfrm>
            <a:off x="177800" y="800100"/>
            <a:ext cx="85979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95537" y="1092880"/>
            <a:ext cx="13404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Shot </a:t>
            </a:r>
          </a:p>
          <a:p>
            <a:r>
              <a:rPr lang="en-US" sz="3200" dirty="0" smtClean="0"/>
              <a:t>Gather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344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DF7F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61327</TotalTime>
  <Words>2315</Words>
  <Application>Microsoft Macintosh PowerPoint</Application>
  <PresentationFormat>On-screen Show (4:3)</PresentationFormat>
  <Paragraphs>489</Paragraphs>
  <Slides>63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Equation</vt:lpstr>
      <vt:lpstr>Papia Nandi-Dimitrova Department of Earth Science, Rice University 6100 Main Street, Houston, TX 77005 papia.nandi@rice.edu /  papia.nandi@bp.com </vt:lpstr>
      <vt:lpstr>Subsurface Imaging through Low-frequency Nonlinear Full Waveform Inversion</vt:lpstr>
      <vt:lpstr>PowerPoint Presentation</vt:lpstr>
      <vt:lpstr>Inversion</vt:lpstr>
      <vt:lpstr>Inversion</vt:lpstr>
      <vt:lpstr>PowerPoint Presentation</vt:lpstr>
      <vt:lpstr>Traditional Full waveform inversion (FWI)</vt:lpstr>
      <vt:lpstr>Proposed Nonlinear FWI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FWI is an ill-posed problem</vt:lpstr>
      <vt:lpstr>PowerPoint Presentation</vt:lpstr>
      <vt:lpstr>Proposed Nonlinear FWI</vt:lpstr>
      <vt:lpstr>Proposed Nonlinear FWI</vt:lpstr>
      <vt:lpstr>Proposed Nonlinear FWI</vt:lpstr>
      <vt:lpstr>Proposed Nonlinear FWI short λ component</vt:lpstr>
      <vt:lpstr>Proposed Nonlinear FWI short λ component</vt:lpstr>
      <vt:lpstr>Proposed Nonlinear FWI short λ component</vt:lpstr>
      <vt:lpstr>Proposed Nonlinear FWI short λ component</vt:lpstr>
      <vt:lpstr>Proposed Nonlinear FWI short λ component</vt:lpstr>
      <vt:lpstr>Proposed Nonlinear FWI short λ component</vt:lpstr>
      <vt:lpstr>Proposed Nonlinear FWI short λ component</vt:lpstr>
      <vt:lpstr>Proposed Nonlinear FWI short λ component</vt:lpstr>
      <vt:lpstr>Proposed Nonlinear FWI</vt:lpstr>
      <vt:lpstr>Proposed Nonlinear FWI– long λ component</vt:lpstr>
      <vt:lpstr>Proposed Nonlinear FWI– long λ component</vt:lpstr>
      <vt:lpstr>Proposed Nonlinear FWI– long λ component</vt:lpstr>
      <vt:lpstr>Proposed Nonlinear FWI – long λ component</vt:lpstr>
      <vt:lpstr>Proposed Nonlinear FWI – strategy</vt:lpstr>
      <vt:lpstr>Proposed Nonlinear FWI – strategy</vt:lpstr>
      <vt:lpstr>Proposed Nonlinear FWI</vt:lpstr>
      <vt:lpstr>Proposed Nonlinear FWI – gradient calculation</vt:lpstr>
      <vt:lpstr>PowerPoint Presentation</vt:lpstr>
      <vt:lpstr>Proposed Nonlinear FWI – gradient calculation</vt:lpstr>
      <vt:lpstr>Proposed Nonlinear FWI – gradient calculation</vt:lpstr>
      <vt:lpstr>Proposed Nonlinear FWI – gradient calculation</vt:lpstr>
      <vt:lpstr>Proposed Nonlinear FWI – gradient calculation</vt:lpstr>
      <vt:lpstr>Proposed Nonlinear FWI – gradient calculation</vt:lpstr>
      <vt:lpstr>Proposed Nonlinear FWI – gradient calculation</vt:lpstr>
      <vt:lpstr>Proposed Nonlinear FWI – gradient calculation</vt:lpstr>
      <vt:lpstr>Proposed Nonlinear FWI – gradient calculation</vt:lpstr>
      <vt:lpstr>Proposed Nonlinear FWI – gradient calculation</vt:lpstr>
      <vt:lpstr>Proposed Nonlinear FWI – gradient via</vt:lpstr>
      <vt:lpstr>PowerPoint Presentation</vt:lpstr>
      <vt:lpstr>Proposed Nonlinear FWI – gradient via</vt:lpstr>
      <vt:lpstr>Proposed Nonlinear FWI – gradient via</vt:lpstr>
      <vt:lpstr>Proposed Nonlinear FWI – gradient via</vt:lpstr>
      <vt:lpstr>Proposed Nonlinear FWI – gradient via</vt:lpstr>
      <vt:lpstr>Proposed Nonlinear FWI</vt:lpstr>
      <vt:lpstr>PowerPoint Presentation</vt:lpstr>
      <vt:lpstr>PowerPoint Presentation</vt:lpstr>
      <vt:lpstr>PowerPoint Presentation</vt:lpstr>
      <vt:lpstr>PowerPoint Presentation</vt:lpstr>
    </vt:vector>
  </TitlesOfParts>
  <Company>Rice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Papia Nandi-Dimitrova</dc:creator>
  <cp:lastModifiedBy>Papia Nandi-Dimitrova</cp:lastModifiedBy>
  <cp:revision>273</cp:revision>
  <dcterms:created xsi:type="dcterms:W3CDTF">2013-01-17T21:18:10Z</dcterms:created>
  <dcterms:modified xsi:type="dcterms:W3CDTF">2013-04-18T18:48:43Z</dcterms:modified>
</cp:coreProperties>
</file>