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54" r:id="rId2"/>
    <p:sldId id="366" r:id="rId3"/>
    <p:sldId id="370" r:id="rId4"/>
    <p:sldId id="371" r:id="rId5"/>
    <p:sldId id="372" r:id="rId6"/>
    <p:sldId id="367" r:id="rId7"/>
    <p:sldId id="368" r:id="rId8"/>
    <p:sldId id="369" r:id="rId9"/>
    <p:sldId id="377" r:id="rId10"/>
    <p:sldId id="378" r:id="rId11"/>
    <p:sldId id="379" r:id="rId12"/>
    <p:sldId id="380" r:id="rId13"/>
    <p:sldId id="381" r:id="rId14"/>
    <p:sldId id="382" r:id="rId15"/>
    <p:sldId id="353" r:id="rId16"/>
    <p:sldId id="385" r:id="rId17"/>
    <p:sldId id="388" r:id="rId18"/>
    <p:sldId id="389" r:id="rId19"/>
    <p:sldId id="391" r:id="rId20"/>
    <p:sldId id="399" r:id="rId21"/>
    <p:sldId id="387" r:id="rId22"/>
    <p:sldId id="390" r:id="rId23"/>
    <p:sldId id="392" r:id="rId24"/>
    <p:sldId id="393" r:id="rId25"/>
    <p:sldId id="397" r:id="rId26"/>
    <p:sldId id="400" r:id="rId27"/>
    <p:sldId id="398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103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F0CC7-5952-9B46-9CAA-ABA7447DC4A3}" type="datetimeFigureOut">
              <a:rPr lang="en-US" smtClean="0"/>
              <a:t>8/8/13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CF466-B836-ED4B-BBF5-DE59AB0A8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288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F0CC7-5952-9B46-9CAA-ABA7447DC4A3}" type="datetimeFigureOut">
              <a:rPr lang="en-US" smtClean="0"/>
              <a:t>8/8/13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CF466-B836-ED4B-BBF5-DE59AB0A8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615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F0CC7-5952-9B46-9CAA-ABA7447DC4A3}" type="datetimeFigureOut">
              <a:rPr lang="en-US" smtClean="0"/>
              <a:t>8/8/13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CF466-B836-ED4B-BBF5-DE59AB0A8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45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F0CC7-5952-9B46-9CAA-ABA7447DC4A3}" type="datetimeFigureOut">
              <a:rPr lang="en-US" smtClean="0"/>
              <a:t>8/8/13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CF466-B836-ED4B-BBF5-DE59AB0A8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027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F0CC7-5952-9B46-9CAA-ABA7447DC4A3}" type="datetimeFigureOut">
              <a:rPr lang="en-US" smtClean="0"/>
              <a:t>8/8/13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CF466-B836-ED4B-BBF5-DE59AB0A8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178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F0CC7-5952-9B46-9CAA-ABA7447DC4A3}" type="datetimeFigureOut">
              <a:rPr lang="en-US" smtClean="0"/>
              <a:t>8/8/13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CF466-B836-ED4B-BBF5-DE59AB0A8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056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F0CC7-5952-9B46-9CAA-ABA7447DC4A3}" type="datetimeFigureOut">
              <a:rPr lang="en-US" smtClean="0"/>
              <a:t>8/8/13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CF466-B836-ED4B-BBF5-DE59AB0A8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154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F0CC7-5952-9B46-9CAA-ABA7447DC4A3}" type="datetimeFigureOut">
              <a:rPr lang="en-US" smtClean="0"/>
              <a:t>8/8/13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CF466-B836-ED4B-BBF5-DE59AB0A8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961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F0CC7-5952-9B46-9CAA-ABA7447DC4A3}" type="datetimeFigureOut">
              <a:rPr lang="en-US" smtClean="0"/>
              <a:t>8/8/13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CF466-B836-ED4B-BBF5-DE59AB0A8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821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F0CC7-5952-9B46-9CAA-ABA7447DC4A3}" type="datetimeFigureOut">
              <a:rPr lang="en-US" smtClean="0"/>
              <a:t>8/8/13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CF466-B836-ED4B-BBF5-DE59AB0A8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023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F0CC7-5952-9B46-9CAA-ABA7447DC4A3}" type="datetimeFigureOut">
              <a:rPr lang="en-US" smtClean="0"/>
              <a:t>8/8/13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CF466-B836-ED4B-BBF5-DE59AB0A8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188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F0CC7-5952-9B46-9CAA-ABA7447DC4A3}" type="datetimeFigureOut">
              <a:rPr lang="en-US" smtClean="0"/>
              <a:t>8/8/13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CF466-B836-ED4B-BBF5-DE59AB0A8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53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Relationship Id="rId3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Relationship Id="rId3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Relationship Id="rId3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Relationship Id="rId3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Relationship Id="rId3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4" Type="http://schemas.openxmlformats.org/officeDocument/2006/relationships/image" Target="../media/image31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Relationship Id="rId3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lbertTarantola20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23" y="3330896"/>
            <a:ext cx="7630690" cy="278295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61923" y="395547"/>
            <a:ext cx="792704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366FF"/>
                </a:solidFill>
              </a:rPr>
              <a:t>Mr. Inversion, 80’s – early 90’s: Albert </a:t>
            </a:r>
            <a:r>
              <a:rPr lang="en-US" sz="2800" b="1" dirty="0" err="1" smtClean="0">
                <a:solidFill>
                  <a:srgbClr val="3366FF"/>
                </a:solidFill>
              </a:rPr>
              <a:t>Tarantola</a:t>
            </a:r>
            <a:endParaRPr lang="en-US" sz="2800" b="1" dirty="0" smtClean="0">
              <a:solidFill>
                <a:srgbClr val="3366FF"/>
              </a:solidFill>
            </a:endParaRPr>
          </a:p>
          <a:p>
            <a:endParaRPr lang="en-US" sz="2800" dirty="0"/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Basic properties of seismic inversion via least squares and Newton’s method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Practical </a:t>
            </a:r>
            <a:r>
              <a:rPr lang="en-US" sz="2800" dirty="0" smtClean="0"/>
              <a:t>algorithms for least-squares inversion</a:t>
            </a:r>
            <a:endParaRPr lang="en-US" sz="2800" dirty="0" smtClean="0"/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Bayesian framework (“solution = a posteriori </a:t>
            </a:r>
            <a:r>
              <a:rPr lang="en-US" sz="2800" dirty="0" err="1" smtClean="0"/>
              <a:t>pdf</a:t>
            </a:r>
            <a:r>
              <a:rPr lang="en-US" sz="2800" dirty="0" smtClean="0"/>
              <a:t>”)</a:t>
            </a:r>
          </a:p>
        </p:txBody>
      </p:sp>
    </p:spTree>
    <p:extLst>
      <p:ext uri="{BB962C8B-B14F-4D97-AF65-F5344CB8AC3E}">
        <p14:creationId xmlns:p14="http://schemas.microsoft.com/office/powerpoint/2010/main" val="72258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95% - RMSE = 184%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87993" y="5426744"/>
            <a:ext cx="3213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Shot record 121 – model 95%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52629" y="5426744"/>
            <a:ext cx="3193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 error</a:t>
            </a:r>
          </a:p>
          <a:p>
            <a:pPr algn="ctr"/>
            <a:r>
              <a:rPr lang="en-US" dirty="0" smtClean="0"/>
              <a:t>  model 95% - model100%</a:t>
            </a:r>
            <a:endParaRPr lang="en-US" dirty="0"/>
          </a:p>
        </p:txBody>
      </p:sp>
      <p:pic>
        <p:nvPicPr>
          <p:cNvPr id="3" name="Picture 2" descr="blin_shot6km_pct95.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51560"/>
            <a:ext cx="4943743" cy="4754880"/>
          </a:xfrm>
          <a:prstGeom prst="rect">
            <a:avLst/>
          </a:prstGeom>
        </p:spPr>
      </p:pic>
      <p:pic>
        <p:nvPicPr>
          <p:cNvPr id="8" name="Picture 7" descr="diff95.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140" y="1051984"/>
            <a:ext cx="4942860" cy="475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2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90% - RMSE = 144%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87993" y="5426744"/>
            <a:ext cx="3213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Shot record 121 – model 90%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52629" y="5426744"/>
            <a:ext cx="3193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 error</a:t>
            </a:r>
          </a:p>
          <a:p>
            <a:pPr algn="ctr"/>
            <a:r>
              <a:rPr lang="en-US" dirty="0" smtClean="0"/>
              <a:t>  model 90% - model100%</a:t>
            </a:r>
            <a:endParaRPr lang="en-US" dirty="0"/>
          </a:p>
        </p:txBody>
      </p:sp>
      <p:pic>
        <p:nvPicPr>
          <p:cNvPr id="4" name="Picture 3" descr="blin_shot6km_pct90.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1560"/>
            <a:ext cx="4943743" cy="4754880"/>
          </a:xfrm>
          <a:prstGeom prst="rect">
            <a:avLst/>
          </a:prstGeom>
        </p:spPr>
      </p:pic>
      <p:pic>
        <p:nvPicPr>
          <p:cNvPr id="5" name="Picture 4" descr="diff90.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258" y="1051560"/>
            <a:ext cx="4943742" cy="47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64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80% - RMSE = 179%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87993" y="5426744"/>
            <a:ext cx="3213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Shot record 121 – model 80%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52629" y="5426744"/>
            <a:ext cx="3193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 error</a:t>
            </a:r>
          </a:p>
          <a:p>
            <a:pPr algn="ctr"/>
            <a:r>
              <a:rPr lang="en-US" dirty="0" smtClean="0"/>
              <a:t>  model 80% - model 100%</a:t>
            </a:r>
            <a:endParaRPr lang="en-US" dirty="0"/>
          </a:p>
        </p:txBody>
      </p:sp>
      <p:pic>
        <p:nvPicPr>
          <p:cNvPr id="4" name="Picture 3" descr="blin_shot6km_pct80.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1560"/>
            <a:ext cx="4943742" cy="4754880"/>
          </a:xfrm>
          <a:prstGeom prst="rect">
            <a:avLst/>
          </a:prstGeom>
        </p:spPr>
      </p:pic>
      <p:pic>
        <p:nvPicPr>
          <p:cNvPr id="5" name="Picture 4" descr="diff80.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258" y="1051560"/>
            <a:ext cx="4943742" cy="47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040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70% - RMSE = 216%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87993" y="5426744"/>
            <a:ext cx="3213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Shot record 121 – model 70%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52629" y="5426744"/>
            <a:ext cx="3193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 error</a:t>
            </a:r>
          </a:p>
          <a:p>
            <a:pPr algn="ctr"/>
            <a:r>
              <a:rPr lang="en-US" dirty="0" smtClean="0"/>
              <a:t>  model 70% - model 100%</a:t>
            </a:r>
            <a:endParaRPr lang="en-US" dirty="0"/>
          </a:p>
        </p:txBody>
      </p:sp>
      <p:pic>
        <p:nvPicPr>
          <p:cNvPr id="4" name="Picture 3" descr="blin_shot6km_pct70.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1560"/>
            <a:ext cx="4943742" cy="4754880"/>
          </a:xfrm>
          <a:prstGeom prst="rect">
            <a:avLst/>
          </a:prstGeom>
        </p:spPr>
      </p:pic>
      <p:pic>
        <p:nvPicPr>
          <p:cNvPr id="5" name="Picture 4" descr="diff70.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258" y="1051560"/>
            <a:ext cx="4943742" cy="47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58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</a:t>
            </a:r>
            <a:r>
              <a:rPr lang="en-US" dirty="0" smtClean="0"/>
              <a:t>0% - RMSE = 273%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87993" y="5426744"/>
            <a:ext cx="3213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Shot record 121 – model 60%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52629" y="5426744"/>
            <a:ext cx="3193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 error</a:t>
            </a:r>
          </a:p>
          <a:p>
            <a:pPr algn="ctr"/>
            <a:r>
              <a:rPr lang="en-US" dirty="0" smtClean="0"/>
              <a:t>  model 60% - model 100%</a:t>
            </a:r>
            <a:endParaRPr lang="en-US" dirty="0"/>
          </a:p>
        </p:txBody>
      </p:sp>
      <p:pic>
        <p:nvPicPr>
          <p:cNvPr id="3" name="Picture 2" descr="blin_shot6km_pct60.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1560"/>
            <a:ext cx="4943742" cy="4754880"/>
          </a:xfrm>
          <a:prstGeom prst="rect">
            <a:avLst/>
          </a:prstGeom>
        </p:spPr>
      </p:pic>
      <p:pic>
        <p:nvPicPr>
          <p:cNvPr id="8" name="Picture 7" descr="diff60.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258" y="1051560"/>
            <a:ext cx="4943742" cy="47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437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ratt.tif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3" t="13848" r="11463" b="13848"/>
          <a:stretch/>
        </p:blipFill>
        <p:spPr>
          <a:xfrm>
            <a:off x="595377" y="3837271"/>
            <a:ext cx="3314267" cy="2665862"/>
          </a:xfrm>
        </p:spPr>
      </p:pic>
      <p:sp>
        <p:nvSpPr>
          <p:cNvPr id="6" name="TextBox 5"/>
          <p:cNvSpPr txBox="1"/>
          <p:nvPr/>
        </p:nvSpPr>
        <p:spPr>
          <a:xfrm>
            <a:off x="595377" y="476216"/>
            <a:ext cx="7858978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/>
              <a:t>Kolb</a:t>
            </a:r>
            <a:r>
              <a:rPr lang="en-US" sz="2800" dirty="0"/>
              <a:t> </a:t>
            </a:r>
            <a:r>
              <a:rPr lang="en-US" sz="2800" dirty="0" smtClean="0"/>
              <a:t>et al. 86: frequency </a:t>
            </a:r>
            <a:r>
              <a:rPr lang="en-US" sz="2800" dirty="0" smtClean="0"/>
              <a:t>continuation w low starting </a:t>
            </a:r>
            <a:r>
              <a:rPr lang="en-US" sz="2800" dirty="0" err="1" smtClean="0"/>
              <a:t>freq</a:t>
            </a:r>
            <a:r>
              <a:rPr lang="en-US" sz="2800" dirty="0" smtClean="0"/>
              <a:t> </a:t>
            </a:r>
            <a:r>
              <a:rPr lang="en-US" sz="2800" dirty="0" smtClean="0"/>
              <a:t>increases chances of</a:t>
            </a:r>
            <a:r>
              <a:rPr lang="en-US" sz="2800" dirty="0" smtClean="0"/>
              <a:t> </a:t>
            </a:r>
            <a:r>
              <a:rPr lang="en-US" sz="2800" dirty="0" smtClean="0"/>
              <a:t>convergence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Bunks et al. 95: success with </a:t>
            </a:r>
            <a:r>
              <a:rPr lang="en-US" sz="2800" dirty="0" err="1" smtClean="0"/>
              <a:t>Marmousi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rgbClr val="3366FF"/>
                </a:solidFill>
              </a:rPr>
              <a:t>very</a:t>
            </a:r>
            <a:r>
              <a:rPr lang="en-US" sz="2800" dirty="0" smtClean="0"/>
              <a:t> low frequency data (0.25 Hz – compare typical 3-5 Hz)</a:t>
            </a:r>
          </a:p>
          <a:p>
            <a:endParaRPr lang="en-US" sz="2800" dirty="0" smtClean="0"/>
          </a:p>
          <a:p>
            <a:r>
              <a:rPr lang="en-US" sz="2800" dirty="0" smtClean="0">
                <a:solidFill>
                  <a:srgbClr val="3366FF"/>
                </a:solidFill>
              </a:rPr>
              <a:t>Gerhard Pratt:</a:t>
            </a:r>
            <a:r>
              <a:rPr lang="en-US" sz="2800" dirty="0" smtClean="0"/>
              <a:t> many “algorithmic engineering” contributions over the 90’s – exponential damping,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505020" y="3394655"/>
            <a:ext cx="3949335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</a:t>
            </a:r>
            <a:r>
              <a:rPr lang="en-US" sz="2800" dirty="0" smtClean="0"/>
              <a:t>requency decimation, </a:t>
            </a:r>
            <a:r>
              <a:rPr lang="en-US" sz="2800" dirty="0" err="1" smtClean="0"/>
              <a:t>traveltime</a:t>
            </a:r>
            <a:r>
              <a:rPr lang="en-US" sz="2800" dirty="0" smtClean="0"/>
              <a:t> tomography for initial models</a:t>
            </a:r>
          </a:p>
          <a:p>
            <a:endParaRPr lang="en-US" sz="2800" dirty="0"/>
          </a:p>
          <a:p>
            <a:r>
              <a:rPr lang="en-US" sz="2800" dirty="0" smtClean="0"/>
              <a:t>Upshot: functional least-squares inversion for transmission data</a:t>
            </a:r>
          </a:p>
        </p:txBody>
      </p:sp>
    </p:spTree>
    <p:extLst>
      <p:ext uri="{BB962C8B-B14F-4D97-AF65-F5344CB8AC3E}">
        <p14:creationId xmlns:p14="http://schemas.microsoft.com/office/powerpoint/2010/main" val="39754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endersprattseg07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84" y="2400920"/>
            <a:ext cx="4441596" cy="38028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1884" y="6323613"/>
            <a:ext cx="4441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</a:t>
            </a:r>
            <a:r>
              <a:rPr lang="en-US" dirty="0" err="1" smtClean="0"/>
              <a:t>Brenders</a:t>
            </a:r>
            <a:r>
              <a:rPr lang="en-US" dirty="0" smtClean="0"/>
              <a:t> &amp; Pratt, SEG 07)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5839" y="496058"/>
            <a:ext cx="81368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BP blind test at EAGE 04: Pratt’s result rekindles interest in least-squares inversion by Newton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now called “Full Waveform Inversion” (FWI)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Every major firm has large team working on FWI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Many successful field trials reported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921784" y="2896978"/>
            <a:ext cx="37508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Math has not changed since </a:t>
            </a:r>
            <a:r>
              <a:rPr lang="en-US" sz="2400" dirty="0" err="1" smtClean="0"/>
              <a:t>Tarantola</a:t>
            </a:r>
            <a:r>
              <a:rPr lang="en-US" sz="2400" dirty="0" smtClean="0"/>
              <a:t>:</a:t>
            </a:r>
          </a:p>
          <a:p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Limited mostly to transmission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Requires very low frequency data with good s/n, or very good starting model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34708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 of Extended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A dinner conversation in 1984: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Me: “Least squares inversion doesn’t work, whine, whine”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Industry buddy: “We geophysicists find seismic models thousands of times, every day, all over the world. What’s wrong with you mathematicians?”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Me: “</a:t>
            </a:r>
            <a:r>
              <a:rPr lang="en-US" sz="2800" dirty="0" err="1" smtClean="0"/>
              <a:t>Ummm</a:t>
            </a:r>
            <a:r>
              <a:rPr lang="en-US" sz="2800" dirty="0" smtClean="0"/>
              <a:t>…”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70724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Extended Modeling and Inversion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Idea embedded in geophysical practice since 60’s, maybe before (</a:t>
            </a:r>
            <a:r>
              <a:rPr lang="en-US" dirty="0" err="1" smtClean="0"/>
              <a:t>Dobrin</a:t>
            </a:r>
            <a:r>
              <a:rPr lang="en-US" dirty="0" smtClean="0"/>
              <a:t>, p 234):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Don’t need entire survey for inversion – can estimate (</a:t>
            </a:r>
            <a:r>
              <a:rPr lang="en-US" dirty="0" err="1" smtClean="0"/>
              <a:t>eg</a:t>
            </a:r>
            <a:r>
              <a:rPr lang="en-US" dirty="0" smtClean="0"/>
              <a:t>.) one model per shot record – an underdetermined problem!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12387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i15pct90.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2" t="22621" r="17222" b="44046"/>
          <a:stretch/>
        </p:blipFill>
        <p:spPr>
          <a:xfrm rot="5400000">
            <a:off x="2624328" y="2194560"/>
            <a:ext cx="3657600" cy="2286000"/>
          </a:xfrm>
          <a:prstGeom prst="rect">
            <a:avLst/>
          </a:prstGeom>
        </p:spPr>
      </p:pic>
      <p:pic>
        <p:nvPicPr>
          <p:cNvPr id="10" name="Picture 9" descr="si15pct100.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1" t="22633" r="15487" b="42698"/>
          <a:stretch/>
        </p:blipFill>
        <p:spPr>
          <a:xfrm rot="5400000">
            <a:off x="-164592" y="2148840"/>
            <a:ext cx="3840480" cy="2377440"/>
          </a:xfrm>
          <a:prstGeom prst="rect">
            <a:avLst/>
          </a:prstGeom>
        </p:spPr>
      </p:pic>
      <p:pic>
        <p:nvPicPr>
          <p:cNvPr id="12" name="Picture 11" descr="si15pct80.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0" t="21370" r="15489" b="43959"/>
          <a:stretch/>
        </p:blipFill>
        <p:spPr>
          <a:xfrm rot="5400000">
            <a:off x="5349240" y="2148840"/>
            <a:ext cx="3840480" cy="237744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151062" y="1031800"/>
            <a:ext cx="1508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100%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691338" y="1031800"/>
            <a:ext cx="1667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90%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707915" y="1051643"/>
            <a:ext cx="1309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80%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151062" y="5519072"/>
            <a:ext cx="68666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Three inversions of shot </a:t>
            </a:r>
            <a:r>
              <a:rPr lang="en-US" sz="2800" dirty="0" smtClean="0"/>
              <a:t>61 with different starting models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98387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Disaster!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a flurry of interest in the 80’s, industry interest waned because…</a:t>
            </a:r>
          </a:p>
          <a:p>
            <a:r>
              <a:rPr lang="en-US" dirty="0" smtClean="0"/>
              <a:t>It didn’t work!</a:t>
            </a:r>
          </a:p>
          <a:p>
            <a:r>
              <a:rPr lang="en-US" dirty="0" smtClean="0"/>
              <a:t>Newton’s method converges to local min poorly fitting data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Illustration based on </a:t>
            </a:r>
            <a:r>
              <a:rPr lang="en-US" dirty="0" err="1" smtClean="0"/>
              <a:t>Marmousi</a:t>
            </a:r>
            <a:r>
              <a:rPr lang="en-US" dirty="0" smtClean="0"/>
              <a:t> model…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590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Extended Modeling and Inversion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 (somehow) an inversion for each shot</a:t>
            </a:r>
          </a:p>
          <a:p>
            <a:endParaRPr lang="en-US" dirty="0" smtClean="0"/>
          </a:p>
          <a:p>
            <a:r>
              <a:rPr lang="en-US" dirty="0" smtClean="0"/>
              <a:t>Creates </a:t>
            </a:r>
            <a:r>
              <a:rPr lang="en-US" dirty="0"/>
              <a:t>an </a:t>
            </a:r>
            <a:r>
              <a:rPr lang="en-US" dirty="0">
                <a:solidFill>
                  <a:srgbClr val="3366FF"/>
                </a:solidFill>
              </a:rPr>
              <a:t>extended model </a:t>
            </a:r>
            <a:r>
              <a:rPr lang="en-US" dirty="0"/>
              <a:t>– depends on an extra parameter (shot number or position</a:t>
            </a:r>
            <a:r>
              <a:rPr lang="en-US" dirty="0" smtClean="0"/>
              <a:t>), fits data</a:t>
            </a:r>
          </a:p>
          <a:p>
            <a:endParaRPr lang="en-US" dirty="0"/>
          </a:p>
          <a:p>
            <a:r>
              <a:rPr lang="en-US" dirty="0" smtClean="0"/>
              <a:t>Special case – models same for all shots – solution of original inverse problem!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1889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ube100.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22318" y="0"/>
            <a:ext cx="529936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00" y="5850107"/>
            <a:ext cx="7091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An extended inversion of </a:t>
            </a:r>
            <a:r>
              <a:rPr lang="en-US" sz="2400" dirty="0" err="1" smtClean="0"/>
              <a:t>Marmousi</a:t>
            </a:r>
            <a:r>
              <a:rPr lang="en-US" sz="2400" dirty="0" smtClean="0"/>
              <a:t> data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93196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Semblance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There is only one </a:t>
            </a:r>
            <a:r>
              <a:rPr lang="en-US" dirty="0" smtClean="0"/>
              <a:t>earth: Amongst all extended models fitting the data, choose one that isn’t extended – all single-shot inversions same! </a:t>
            </a:r>
          </a:p>
          <a:p>
            <a:endParaRPr lang="en-US" dirty="0"/>
          </a:p>
          <a:p>
            <a:r>
              <a:rPr lang="en-US" dirty="0" smtClean="0"/>
              <a:t>Central issues: (</a:t>
            </a:r>
            <a:r>
              <a:rPr lang="en-US" dirty="0" err="1" smtClean="0"/>
              <a:t>i</a:t>
            </a:r>
            <a:r>
              <a:rPr lang="en-US" dirty="0" smtClean="0"/>
              <a:t>) how to navigate extended models efficiently, (ii) how to measure </a:t>
            </a:r>
            <a:r>
              <a:rPr lang="en-US" dirty="0" smtClean="0"/>
              <a:t>semblance = extent to which all models are same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Like split-screen focusing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498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ig175pct100.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5" t="22692" r="17214" b="42635"/>
          <a:stretch/>
        </p:blipFill>
        <p:spPr>
          <a:xfrm rot="5400000">
            <a:off x="-640080" y="2148840"/>
            <a:ext cx="3657600" cy="2377440"/>
          </a:xfrm>
          <a:prstGeom prst="rect">
            <a:avLst/>
          </a:prstGeom>
        </p:spPr>
      </p:pic>
      <p:pic>
        <p:nvPicPr>
          <p:cNvPr id="5" name="Picture 4" descr="cig175pct90.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2" t="24050" r="17215" b="43950"/>
          <a:stretch/>
        </p:blipFill>
        <p:spPr>
          <a:xfrm rot="5400000">
            <a:off x="2697480" y="2194560"/>
            <a:ext cx="3749040" cy="2194560"/>
          </a:xfrm>
          <a:prstGeom prst="rect">
            <a:avLst/>
          </a:prstGeom>
        </p:spPr>
      </p:pic>
      <p:pic>
        <p:nvPicPr>
          <p:cNvPr id="6" name="Picture 5" descr="cig175pct80.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4" t="24027" r="17178" b="43971"/>
          <a:stretch/>
        </p:blipFill>
        <p:spPr>
          <a:xfrm rot="5400000">
            <a:off x="6217920" y="2242358"/>
            <a:ext cx="3657600" cy="21945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5685" y="1111170"/>
            <a:ext cx="1468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100%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89027" y="1111170"/>
            <a:ext cx="1389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90%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501751" y="1111170"/>
            <a:ext cx="1389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80%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7997" y="5496321"/>
            <a:ext cx="863296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Slice of inverted extended model volumes </a:t>
            </a:r>
            <a:r>
              <a:rPr lang="en-US" sz="2400" dirty="0" smtClean="0"/>
              <a:t>as function of initial data along </a:t>
            </a:r>
            <a:r>
              <a:rPr lang="en-US" sz="2400" dirty="0" smtClean="0"/>
              <a:t>shot axis for horizontal position 4.2 km – exhibits extent of semblance violation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70550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Differential Semblance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Measure degree of dependence on extra </a:t>
            </a:r>
            <a:r>
              <a:rPr lang="en-US" dirty="0" err="1" smtClean="0"/>
              <a:t>param</a:t>
            </a:r>
            <a:r>
              <a:rPr lang="en-US" dirty="0" smtClean="0"/>
              <a:t> (shot) by differentiation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</a:t>
            </a:r>
            <a:r>
              <a:rPr lang="en-US" dirty="0" smtClean="0"/>
              <a:t>|</a:t>
            </a:r>
            <a:r>
              <a:rPr lang="en-US" dirty="0" smtClean="0">
                <a:latin typeface="Apple Chancery"/>
              </a:rPr>
              <a:t>F</a:t>
            </a:r>
            <a:r>
              <a:rPr lang="en-US" dirty="0" smtClean="0"/>
              <a:t>[c]-d|</a:t>
            </a:r>
            <a:r>
              <a:rPr lang="en-US" baseline="30000" dirty="0" smtClean="0"/>
              <a:t>2 </a:t>
            </a:r>
            <a:r>
              <a:rPr lang="en-US" dirty="0" smtClean="0"/>
              <a:t>+ α|D</a:t>
            </a:r>
            <a:r>
              <a:rPr lang="en-US" baseline="-25000" dirty="0" smtClean="0"/>
              <a:t>s</a:t>
            </a:r>
            <a:r>
              <a:rPr lang="en-US" dirty="0" smtClean="0"/>
              <a:t>c|</a:t>
            </a:r>
            <a:r>
              <a:rPr lang="en-US" baseline="30000" dirty="0" smtClean="0"/>
              <a:t>2</a:t>
            </a:r>
            <a:endParaRPr lang="en-US" dirty="0" smtClean="0"/>
          </a:p>
          <a:p>
            <a:r>
              <a:rPr lang="en-US" dirty="0" smtClean="0"/>
              <a:t>Most studied variant: replace </a:t>
            </a:r>
            <a:r>
              <a:rPr lang="en-US" dirty="0" smtClean="0">
                <a:latin typeface="Apple Chancery"/>
              </a:rPr>
              <a:t>F</a:t>
            </a:r>
            <a:r>
              <a:rPr lang="en-US" dirty="0" smtClean="0"/>
              <a:t>[c] with F[v]r, extend r only – then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</a:t>
            </a:r>
            <a:r>
              <a:rPr lang="en-US" dirty="0" err="1" smtClean="0"/>
              <a:t>min</a:t>
            </a:r>
            <a:r>
              <a:rPr lang="en-US" baseline="-25000" dirty="0" err="1" smtClean="0"/>
              <a:t>r</a:t>
            </a:r>
            <a:r>
              <a:rPr lang="en-US" dirty="0" smtClean="0"/>
              <a:t> [|F[v]r-d|</a:t>
            </a:r>
            <a:r>
              <a:rPr lang="en-US" baseline="30000" dirty="0" smtClean="0"/>
              <a:t>2</a:t>
            </a:r>
            <a:r>
              <a:rPr lang="en-US" dirty="0"/>
              <a:t>+</a:t>
            </a:r>
            <a:r>
              <a:rPr lang="en-US" dirty="0" smtClean="0"/>
              <a:t>α|</a:t>
            </a:r>
            <a:r>
              <a:rPr lang="en-US" dirty="0" err="1" smtClean="0"/>
              <a:t>D</a:t>
            </a:r>
            <a:r>
              <a:rPr lang="en-US" baseline="-25000" dirty="0" err="1" smtClean="0"/>
              <a:t>s</a:t>
            </a:r>
            <a:r>
              <a:rPr lang="en-US" dirty="0" err="1" smtClean="0"/>
              <a:t>r</a:t>
            </a:r>
            <a:r>
              <a:rPr lang="en-US" dirty="0" smtClean="0"/>
              <a:t>|] = &lt; d, P[v] d&gt;</a:t>
            </a:r>
          </a:p>
          <a:p>
            <a:pPr marL="0" indent="0">
              <a:buNone/>
            </a:pPr>
            <a:r>
              <a:rPr lang="en-US" dirty="0" smtClean="0"/>
              <a:t>    with P[v] = ΨDO </a:t>
            </a:r>
            <a:r>
              <a:rPr lang="en-US" dirty="0" err="1" smtClean="0"/>
              <a:t>dep</a:t>
            </a:r>
            <a:r>
              <a:rPr lang="en-US" dirty="0" smtClean="0"/>
              <a:t> smoothly on v </a:t>
            </a:r>
            <a:endParaRPr lang="en-US" dirty="0"/>
          </a:p>
          <a:p>
            <a:r>
              <a:rPr lang="en-US" dirty="0" smtClean="0"/>
              <a:t>A smoothly turning focusing knob!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77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riplogo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8655" r="-28655"/>
          <a:stretch>
            <a:fillRect/>
          </a:stretch>
        </p:blipFill>
        <p:spPr>
          <a:xfrm>
            <a:off x="7960515" y="6033737"/>
            <a:ext cx="1413761" cy="824263"/>
          </a:xfrm>
        </p:spPr>
      </p:pic>
      <p:sp>
        <p:nvSpPr>
          <p:cNvPr id="9" name="TextBox 8"/>
          <p:cNvSpPr txBox="1"/>
          <p:nvPr/>
        </p:nvSpPr>
        <p:spPr>
          <a:xfrm>
            <a:off x="2995239" y="672416"/>
            <a:ext cx="3218919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/>
              <a:t>Seismic Autofocus by Differential Semblance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Version developed in </a:t>
            </a:r>
            <a:r>
              <a:rPr lang="en-US" sz="2000" dirty="0" err="1" smtClean="0"/>
              <a:t>Peng</a:t>
            </a:r>
            <a:r>
              <a:rPr lang="en-US" sz="2000" dirty="0" smtClean="0"/>
              <a:t> </a:t>
            </a:r>
            <a:r>
              <a:rPr lang="en-US" sz="2000" dirty="0" err="1" smtClean="0"/>
              <a:t>Shen’s</a:t>
            </a:r>
            <a:r>
              <a:rPr lang="en-US" sz="2000" dirty="0" smtClean="0"/>
              <a:t> PhD thesis: redundant parameters via operator </a:t>
            </a:r>
            <a:r>
              <a:rPr lang="en-US" sz="2000" dirty="0" err="1" smtClean="0"/>
              <a:t>coefficents</a:t>
            </a:r>
            <a:r>
              <a:rPr lang="en-US" sz="2000" dirty="0"/>
              <a:t> </a:t>
            </a:r>
            <a:r>
              <a:rPr lang="en-US" sz="2000" dirty="0" smtClean="0"/>
              <a:t>in wave equation.</a:t>
            </a:r>
          </a:p>
          <a:p>
            <a:pPr>
              <a:buFont typeface="Wingdings" charset="2"/>
              <a:buChar char="Ø"/>
            </a:pPr>
            <a:endParaRPr lang="en-US" sz="2000" dirty="0"/>
          </a:p>
          <a:p>
            <a:r>
              <a:rPr lang="en-US" sz="2000" dirty="0" smtClean="0"/>
              <a:t>Applied to exploration survey, southern Caribbean – distortion of subsurface structure due to gas chimney. DS correctly locates gas, focuses inversion to reveal structure</a:t>
            </a:r>
          </a:p>
          <a:p>
            <a:endParaRPr lang="en-US" sz="2000" dirty="0"/>
          </a:p>
          <a:p>
            <a:r>
              <a:rPr lang="en-US" sz="1400" dirty="0" smtClean="0"/>
              <a:t>[</a:t>
            </a:r>
            <a:r>
              <a:rPr lang="en-US" sz="1200" dirty="0" smtClean="0"/>
              <a:t>P. </a:t>
            </a:r>
            <a:r>
              <a:rPr lang="en-US" sz="1200" dirty="0" err="1" smtClean="0"/>
              <a:t>Shen</a:t>
            </a:r>
            <a:r>
              <a:rPr lang="en-US" sz="1200" dirty="0" smtClean="0"/>
              <a:t> &amp; W. </a:t>
            </a:r>
            <a:r>
              <a:rPr lang="en-US" sz="1200" dirty="0" err="1" smtClean="0"/>
              <a:t>Symes</a:t>
            </a:r>
            <a:r>
              <a:rPr lang="en-US" sz="1200" dirty="0" smtClean="0"/>
              <a:t>, </a:t>
            </a:r>
            <a:r>
              <a:rPr lang="en-US" sz="1200" i="1" dirty="0" smtClean="0"/>
              <a:t>Geophysics</a:t>
            </a:r>
            <a:r>
              <a:rPr lang="en-US" sz="1200" dirty="0" smtClean="0"/>
              <a:t> 2008] – Thanks: Shell</a:t>
            </a:r>
            <a:endParaRPr lang="en-US" sz="1200" dirty="0"/>
          </a:p>
        </p:txBody>
      </p:sp>
      <p:pic>
        <p:nvPicPr>
          <p:cNvPr id="3" name="Picture 2" descr="before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02" y="1134267"/>
            <a:ext cx="2257575" cy="5045637"/>
          </a:xfrm>
          <a:prstGeom prst="rect">
            <a:avLst/>
          </a:prstGeom>
        </p:spPr>
      </p:pic>
      <p:pic>
        <p:nvPicPr>
          <p:cNvPr id="7" name="Picture 6" descr="after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998" y="1134266"/>
            <a:ext cx="2316767" cy="50548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2602" y="673532"/>
            <a:ext cx="2257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BEFORE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59998" y="673532"/>
            <a:ext cx="2316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AFTER</a:t>
            </a:r>
          </a:p>
        </p:txBody>
      </p:sp>
    </p:spTree>
    <p:extLst>
      <p:ext uri="{BB962C8B-B14F-4D97-AF65-F5344CB8AC3E}">
        <p14:creationId xmlns:p14="http://schemas.microsoft.com/office/powerpoint/2010/main" val="2629472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0043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Review paper on FWI, velocity analysis, semblance etc.: WWS, </a:t>
            </a:r>
            <a:r>
              <a:rPr lang="en-US" i="1" dirty="0" smtClean="0"/>
              <a:t>Inverse Problems</a:t>
            </a:r>
            <a:r>
              <a:rPr lang="en-US" dirty="0" smtClean="0"/>
              <a:t>, 2009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Many recent conference papers on extended model inversion, including nonlinear version (</a:t>
            </a:r>
            <a:r>
              <a:rPr lang="en-US" dirty="0">
                <a:latin typeface="Apple Chancery"/>
              </a:rPr>
              <a:t>F</a:t>
            </a:r>
            <a:r>
              <a:rPr lang="en-US" dirty="0"/>
              <a:t>[c</a:t>
            </a:r>
            <a:r>
              <a:rPr lang="en-US" dirty="0" smtClean="0"/>
              <a:t>] instead of F[v]r)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FWI without “low” frequencies appears feasible – but theory needed!!!!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8032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to…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students </a:t>
            </a:r>
            <a:r>
              <a:rPr lang="en-US" dirty="0" smtClean="0"/>
              <a:t>and collaborators </a:t>
            </a:r>
          </a:p>
          <a:p>
            <a:r>
              <a:rPr lang="en-US" dirty="0" smtClean="0"/>
              <a:t>Sponsors of </a:t>
            </a:r>
            <a:r>
              <a:rPr lang="en-US" dirty="0" smtClean="0"/>
              <a:t>The Rice Inversion Project</a:t>
            </a:r>
          </a:p>
          <a:p>
            <a:r>
              <a:rPr lang="en-US" dirty="0" smtClean="0"/>
              <a:t>Gunther, Laurent, Sean, Russ, Francois</a:t>
            </a:r>
          </a:p>
          <a:p>
            <a:r>
              <a:rPr lang="en-US" dirty="0"/>
              <a:t>MSRI and NSF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And to all of you for listening!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612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0%</a:t>
            </a:r>
            <a:endParaRPr lang="en-US" dirty="0"/>
          </a:p>
        </p:txBody>
      </p:sp>
      <p:pic>
        <p:nvPicPr>
          <p:cNvPr id="4" name="Picture 3" descr="bulkhom24.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1371600"/>
            <a:ext cx="88519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735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100 %</a:t>
            </a:r>
            <a:endParaRPr lang="en-US" dirty="0"/>
          </a:p>
        </p:txBody>
      </p:sp>
      <p:pic>
        <p:nvPicPr>
          <p:cNvPr id="4" name="Picture 3" descr="bulk24pct100tot.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1371600"/>
            <a:ext cx="88519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272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95%</a:t>
            </a:r>
            <a:endParaRPr lang="en-US" dirty="0"/>
          </a:p>
        </p:txBody>
      </p:sp>
      <p:pic>
        <p:nvPicPr>
          <p:cNvPr id="4" name="Picture 3" descr="bulk24pct95tot.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1371600"/>
            <a:ext cx="88519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771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90%</a:t>
            </a:r>
            <a:endParaRPr lang="en-US" dirty="0"/>
          </a:p>
        </p:txBody>
      </p:sp>
      <p:pic>
        <p:nvPicPr>
          <p:cNvPr id="4" name="Picture 3" descr="bulk24pct90tot.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1371600"/>
            <a:ext cx="88519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12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80%</a:t>
            </a:r>
            <a:endParaRPr lang="en-US" dirty="0"/>
          </a:p>
        </p:txBody>
      </p:sp>
      <p:pic>
        <p:nvPicPr>
          <p:cNvPr id="4" name="Picture 3" descr="bulk24pct80tot.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1371600"/>
            <a:ext cx="88519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800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70%</a:t>
            </a:r>
            <a:endParaRPr lang="en-US" dirty="0"/>
          </a:p>
        </p:txBody>
      </p:sp>
      <p:pic>
        <p:nvPicPr>
          <p:cNvPr id="4" name="Picture 3" descr="bulk24pct70tot.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1371600"/>
            <a:ext cx="88519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98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100% - RMSE = 0%</a:t>
            </a:r>
            <a:endParaRPr lang="en-US" dirty="0"/>
          </a:p>
        </p:txBody>
      </p:sp>
      <p:pic>
        <p:nvPicPr>
          <p:cNvPr id="4" name="Picture 3" descr="blin_shot6km.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1984"/>
            <a:ext cx="4942860" cy="4754032"/>
          </a:xfrm>
          <a:prstGeom prst="rect">
            <a:avLst/>
          </a:prstGeom>
        </p:spPr>
      </p:pic>
      <p:pic>
        <p:nvPicPr>
          <p:cNvPr id="5" name="Picture 4" descr="diff100.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140" y="1051984"/>
            <a:ext cx="4942860" cy="47540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87993" y="5426744"/>
            <a:ext cx="3213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Shot record 121 – model 100%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52629" y="5426744"/>
            <a:ext cx="3193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 error</a:t>
            </a:r>
          </a:p>
          <a:p>
            <a:pPr algn="ctr"/>
            <a:r>
              <a:rPr lang="en-US" dirty="0" smtClean="0"/>
              <a:t>  model 100% - model100%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391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4544</TotalTime>
  <Words>907</Words>
  <Application>Microsoft Macintosh PowerPoint</Application>
  <PresentationFormat>On-screen Show (4:3)</PresentationFormat>
  <Paragraphs>120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Disaster!</vt:lpstr>
      <vt:lpstr>0%</vt:lpstr>
      <vt:lpstr>100 %</vt:lpstr>
      <vt:lpstr>95%</vt:lpstr>
      <vt:lpstr>90%</vt:lpstr>
      <vt:lpstr>80%</vt:lpstr>
      <vt:lpstr>70%</vt:lpstr>
      <vt:lpstr>100% - RMSE = 0%</vt:lpstr>
      <vt:lpstr>95% - RMSE = 184%</vt:lpstr>
      <vt:lpstr>90% - RMSE = 144%</vt:lpstr>
      <vt:lpstr>80% - RMSE = 179%</vt:lpstr>
      <vt:lpstr>70% - RMSE = 216%</vt:lpstr>
      <vt:lpstr>60% - RMSE = 273%</vt:lpstr>
      <vt:lpstr>PowerPoint Presentation</vt:lpstr>
      <vt:lpstr>PowerPoint Presentation</vt:lpstr>
      <vt:lpstr>Origin of Extended Modeling</vt:lpstr>
      <vt:lpstr>Extended Modeling and Inversion</vt:lpstr>
      <vt:lpstr>PowerPoint Presentation</vt:lpstr>
      <vt:lpstr>Extended Modeling and Inversion</vt:lpstr>
      <vt:lpstr>PowerPoint Presentation</vt:lpstr>
      <vt:lpstr>Semblance</vt:lpstr>
      <vt:lpstr>PowerPoint Presentation</vt:lpstr>
      <vt:lpstr>Differential Semblance</vt:lpstr>
      <vt:lpstr>PowerPoint Presentation</vt:lpstr>
      <vt:lpstr>PowerPoint Presentation</vt:lpstr>
      <vt:lpstr>Thanks to…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 S</dc:creator>
  <cp:lastModifiedBy>W S</cp:lastModifiedBy>
  <cp:revision>70</cp:revision>
  <dcterms:created xsi:type="dcterms:W3CDTF">2013-01-30T03:33:41Z</dcterms:created>
  <dcterms:modified xsi:type="dcterms:W3CDTF">2013-08-09T15:12:11Z</dcterms:modified>
</cp:coreProperties>
</file>